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7" r:id="rId2"/>
    <p:sldId id="346" r:id="rId3"/>
    <p:sldId id="326" r:id="rId4"/>
    <p:sldId id="347" r:id="rId5"/>
    <p:sldId id="342" r:id="rId6"/>
    <p:sldId id="340" r:id="rId7"/>
    <p:sldId id="341" r:id="rId8"/>
    <p:sldId id="343" r:id="rId9"/>
    <p:sldId id="260" r:id="rId10"/>
    <p:sldId id="303" r:id="rId11"/>
    <p:sldId id="304" r:id="rId12"/>
    <p:sldId id="305" r:id="rId13"/>
    <p:sldId id="259" r:id="rId14"/>
    <p:sldId id="309" r:id="rId15"/>
    <p:sldId id="306" r:id="rId16"/>
    <p:sldId id="308" r:id="rId17"/>
    <p:sldId id="266" r:id="rId18"/>
    <p:sldId id="307" r:id="rId19"/>
    <p:sldId id="311" r:id="rId20"/>
    <p:sldId id="310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295" r:id="rId30"/>
    <p:sldId id="320" r:id="rId31"/>
    <p:sldId id="321" r:id="rId32"/>
    <p:sldId id="301" r:id="rId33"/>
    <p:sldId id="322" r:id="rId34"/>
    <p:sldId id="323" r:id="rId35"/>
    <p:sldId id="327" r:id="rId36"/>
    <p:sldId id="331" r:id="rId37"/>
    <p:sldId id="332" r:id="rId38"/>
    <p:sldId id="338" r:id="rId39"/>
    <p:sldId id="339" r:id="rId40"/>
    <p:sldId id="336" r:id="rId41"/>
    <p:sldId id="273" r:id="rId42"/>
    <p:sldId id="268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96" y="12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99150-A473-4AE7-8BF3-E3775ED23C1C}" type="datetimeFigureOut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41A4B-CA51-4234-8953-12EA5C0D1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882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4B074-1AEA-42FC-BCCC-7385108ED827}" type="datetime1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820" y="37625"/>
            <a:ext cx="10515600" cy="677462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C70FF-FBE0-4438-8B91-3D589303F375}" type="datetime1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21149-547E-E2B0-6482-99716DE71FCE}"/>
              </a:ext>
            </a:extLst>
          </p:cNvPr>
          <p:cNvSpPr/>
          <p:nvPr userDrawn="1"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6163A335-D824-F5F7-196C-2F9E8094E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2049"/>
            <a:ext cx="10515600" cy="4954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A21B1E-FF66-4FA8-89B8-1EA666373E3C}" type="datetime1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0BEA3-0A84-48D7-ABA6-ECB90DDB4874}" type="datetime1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6BF28-1CFB-492D-9AE0-303CD918B7DC}" type="datetime1">
              <a:rPr lang="ko-KR" altLang="en-US" smtClean="0"/>
              <a:t>2024-06-06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60" r:id="rId4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421181" y="583570"/>
            <a:ext cx="46841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</a:rPr>
              <a:t>Project Fan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7573993" y="5168061"/>
            <a:ext cx="4244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하만 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 김민지</a:t>
            </a:r>
            <a:endParaRPr lang="en-US" altLang="ko-K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ko-KR" alt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김의성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김혁진</a:t>
            </a:r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박준서</a:t>
            </a:r>
            <a:endParaRPr lang="en-US" altLang="ko-KR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altLang="ko-KR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2024/02/28~2024/03/04</a:t>
            </a:r>
            <a:endParaRPr lang="ko-KR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B7D9C3C-1107-3646-3B82-C1E55B5597E8}"/>
              </a:ext>
            </a:extLst>
          </p:cNvPr>
          <p:cNvSpPr txBox="1"/>
          <p:nvPr/>
        </p:nvSpPr>
        <p:spPr>
          <a:xfrm>
            <a:off x="1058926" y="96262"/>
            <a:ext cx="5678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+mj-lt"/>
              </a:rPr>
              <a:t>FSM</a:t>
            </a:r>
            <a:r>
              <a:rPr lang="en-US" altLang="ko-KR" sz="3200" dirty="0">
                <a:latin typeface="+mj-lt"/>
              </a:rPr>
              <a:t>(Finite State </a:t>
            </a:r>
            <a:r>
              <a:rPr lang="en-US" altLang="ko-KR" sz="3200" dirty="0" err="1">
                <a:latin typeface="+mj-lt"/>
              </a:rPr>
              <a:t>Manchine</a:t>
            </a:r>
            <a:r>
              <a:rPr lang="en-US" altLang="ko-KR" sz="3200" dirty="0">
                <a:latin typeface="+mj-lt"/>
              </a:rPr>
              <a:t>)</a:t>
            </a:r>
            <a:endParaRPr lang="ko-KR" altLang="en-US" sz="3200" b="1" dirty="0"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7E4481-56D0-4415-9622-E4F8943DE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999" y="895835"/>
            <a:ext cx="10181293" cy="5770167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8218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6BD8D36-DDF2-E60A-D731-1779961677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738" y="38100"/>
            <a:ext cx="10515600" cy="676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FSM</a:t>
            </a:r>
            <a:r>
              <a:rPr lang="en-US" altLang="ko-KR" sz="3200" dirty="0"/>
              <a:t>(Finite State </a:t>
            </a:r>
            <a:r>
              <a:rPr lang="en-US" altLang="ko-KR" sz="3200" dirty="0" err="1"/>
              <a:t>Manchine</a:t>
            </a:r>
            <a:r>
              <a:rPr lang="en-US" altLang="ko-KR" sz="3200" dirty="0"/>
              <a:t>)</a:t>
            </a:r>
            <a:endParaRPr lang="ko-KR" altLang="en-US" sz="32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370" y="714375"/>
            <a:ext cx="5366385" cy="25647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EA93AB-EEDA-80E2-1B99-E80EAD256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35" t="15174" b="26943"/>
          <a:stretch/>
        </p:blipFill>
        <p:spPr>
          <a:xfrm>
            <a:off x="5797994" y="3528060"/>
            <a:ext cx="5787138" cy="295656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376" y="1243377"/>
            <a:ext cx="5874746" cy="484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8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8E147-FF38-B046-6288-C4C877AF3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SW Stack</a:t>
            </a:r>
            <a:endParaRPr lang="ko-KR" altLang="en-US" b="1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12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907" y="1021118"/>
            <a:ext cx="9877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5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58170" y="282341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835304" y="3438435"/>
            <a:ext cx="2521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Listener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0BD3D-BA90-62D2-55D3-9D77E706C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OOP</a:t>
            </a:r>
            <a:r>
              <a:rPr lang="en-US" altLang="ko-KR" dirty="0"/>
              <a:t>(Object Oriented Programming)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3B61373-50A6-3EB0-43C9-591A14D99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1198533"/>
            <a:ext cx="10610850" cy="48577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1B073-F4B3-EC59-5DA8-E18792922624}"/>
              </a:ext>
            </a:extLst>
          </p:cNvPr>
          <p:cNvSpPr txBox="1"/>
          <p:nvPr/>
        </p:nvSpPr>
        <p:spPr>
          <a:xfrm>
            <a:off x="4607830" y="5871617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 Box uses green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4791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5A9916B8-7567-F99B-34D5-153DE8EF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36" y="1289830"/>
            <a:ext cx="5535282" cy="51094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6FA2691-48E9-B9A7-A88B-961C8CFF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326" y="0"/>
            <a:ext cx="10515600" cy="677462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Listener Code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BF87AAE-95D3-9DEB-275F-88B212116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399" y="2681379"/>
            <a:ext cx="4581525" cy="178117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48B008-B246-B92A-402C-F27F2767FFA0}"/>
              </a:ext>
            </a:extLst>
          </p:cNvPr>
          <p:cNvSpPr/>
          <p:nvPr/>
        </p:nvSpPr>
        <p:spPr>
          <a:xfrm>
            <a:off x="888518" y="1456610"/>
            <a:ext cx="3088259" cy="156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CE1CC3D-23C1-AA71-4D26-F6515823929A}"/>
              </a:ext>
            </a:extLst>
          </p:cNvPr>
          <p:cNvSpPr/>
          <p:nvPr/>
        </p:nvSpPr>
        <p:spPr>
          <a:xfrm>
            <a:off x="1523999" y="2646705"/>
            <a:ext cx="2832341" cy="15688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AA5928-D9BC-26D4-747C-2EE02A4B8B9A}"/>
              </a:ext>
            </a:extLst>
          </p:cNvPr>
          <p:cNvSpPr/>
          <p:nvPr/>
        </p:nvSpPr>
        <p:spPr>
          <a:xfrm>
            <a:off x="7118399" y="3011699"/>
            <a:ext cx="4446984" cy="619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F15DB1-FFF1-AC34-29F0-4F0B087CCE98}"/>
              </a:ext>
            </a:extLst>
          </p:cNvPr>
          <p:cNvSpPr/>
          <p:nvPr/>
        </p:nvSpPr>
        <p:spPr>
          <a:xfrm>
            <a:off x="7118399" y="3673956"/>
            <a:ext cx="4446984" cy="74618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1C0424-8370-804D-59D2-3D0F558E0575}"/>
              </a:ext>
            </a:extLst>
          </p:cNvPr>
          <p:cNvSpPr/>
          <p:nvPr/>
        </p:nvSpPr>
        <p:spPr>
          <a:xfrm>
            <a:off x="560718" y="931652"/>
            <a:ext cx="5891840" cy="5667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0F8793-3F70-64B3-8393-CB8758C95736}"/>
              </a:ext>
            </a:extLst>
          </p:cNvPr>
          <p:cNvSpPr/>
          <p:nvPr/>
        </p:nvSpPr>
        <p:spPr>
          <a:xfrm>
            <a:off x="6983858" y="2323202"/>
            <a:ext cx="4716066" cy="2211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7D9AF-66B0-4E47-CDEF-B5B4D1CEEB79}"/>
              </a:ext>
            </a:extLst>
          </p:cNvPr>
          <p:cNvSpPr txBox="1"/>
          <p:nvPr/>
        </p:nvSpPr>
        <p:spPr>
          <a:xfrm>
            <a:off x="544203" y="920498"/>
            <a:ext cx="113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Listener.c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D956D8-D7D5-4176-238F-67A6BCB5DC8B}"/>
              </a:ext>
            </a:extLst>
          </p:cNvPr>
          <p:cNvSpPr txBox="1"/>
          <p:nvPr/>
        </p:nvSpPr>
        <p:spPr>
          <a:xfrm>
            <a:off x="6983856" y="2323202"/>
            <a:ext cx="2703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Model_DeviceState.c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83856" y="4781719"/>
            <a:ext cx="464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Get, Set </a:t>
            </a:r>
            <a:r>
              <a:rPr lang="ko-KR" altLang="en-US" b="1" dirty="0"/>
              <a:t>을 사용</a:t>
            </a:r>
            <a:endParaRPr lang="en-US" altLang="ko-KR" b="1" dirty="0"/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en-US" altLang="ko-KR" dirty="0" err="1"/>
              <a:t>Modle</a:t>
            </a:r>
            <a:r>
              <a:rPr lang="ko-KR" altLang="en-US" dirty="0"/>
              <a:t>에 상태를 저장</a:t>
            </a:r>
            <a:r>
              <a:rPr lang="en-US" altLang="ko-KR" dirty="0"/>
              <a:t>+ </a:t>
            </a:r>
            <a:r>
              <a:rPr lang="ko-KR" altLang="en-US" dirty="0"/>
              <a:t>상태를 가져옴</a:t>
            </a:r>
          </a:p>
        </p:txBody>
      </p:sp>
    </p:spTree>
    <p:extLst>
      <p:ext uri="{BB962C8B-B14F-4D97-AF65-F5344CB8AC3E}">
        <p14:creationId xmlns:p14="http://schemas.microsoft.com/office/powerpoint/2010/main" val="3270785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A2691-48E9-B9A7-A88B-961C8CFF7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Button Driver Code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DFD923C-6E0E-8049-FC4F-99D63657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695" y="917864"/>
            <a:ext cx="5781675" cy="4800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C0FD0F-DBB5-93EB-8AFE-9C4FACA13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06" y="2701933"/>
            <a:ext cx="5431889" cy="243941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CEB1F06-CCB5-60C1-C841-89F0AB3DD0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544" t="60406" r="33239" b="34435"/>
          <a:stretch/>
        </p:blipFill>
        <p:spPr>
          <a:xfrm>
            <a:off x="0" y="1658529"/>
            <a:ext cx="4269571" cy="2329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1B17D2-9727-597B-F660-C1B82B572C38}"/>
              </a:ext>
            </a:extLst>
          </p:cNvPr>
          <p:cNvSpPr txBox="1"/>
          <p:nvPr/>
        </p:nvSpPr>
        <p:spPr>
          <a:xfrm>
            <a:off x="598066" y="1263907"/>
            <a:ext cx="113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Listener.c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7AF2FB7-4AE2-C10D-63EC-86DBB6F53D2F}"/>
              </a:ext>
            </a:extLst>
          </p:cNvPr>
          <p:cNvSpPr/>
          <p:nvPr/>
        </p:nvSpPr>
        <p:spPr>
          <a:xfrm>
            <a:off x="598066" y="1302589"/>
            <a:ext cx="5535282" cy="677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1A40B2-6F89-1514-2340-F5DE02EA4851}"/>
              </a:ext>
            </a:extLst>
          </p:cNvPr>
          <p:cNvSpPr/>
          <p:nvPr/>
        </p:nvSpPr>
        <p:spPr>
          <a:xfrm>
            <a:off x="598066" y="2243827"/>
            <a:ext cx="5535282" cy="30614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9DABE4-73BF-C1B0-72F3-17D839BDABD6}"/>
              </a:ext>
            </a:extLst>
          </p:cNvPr>
          <p:cNvSpPr txBox="1"/>
          <p:nvPr/>
        </p:nvSpPr>
        <p:spPr>
          <a:xfrm>
            <a:off x="642213" y="2253491"/>
            <a:ext cx="104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Button.c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CFC625-CD0E-3159-002A-E2187B73A5C8}"/>
              </a:ext>
            </a:extLst>
          </p:cNvPr>
          <p:cNvSpPr txBox="1"/>
          <p:nvPr/>
        </p:nvSpPr>
        <p:spPr>
          <a:xfrm>
            <a:off x="1607213" y="5430537"/>
            <a:ext cx="351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Button</a:t>
            </a:r>
            <a:r>
              <a:rPr lang="ko-KR" altLang="en-US" dirty="0"/>
              <a:t>이 눌리는 순간 바로 동작</a:t>
            </a:r>
          </a:p>
        </p:txBody>
      </p:sp>
    </p:spTree>
    <p:extLst>
      <p:ext uri="{BB962C8B-B14F-4D97-AF65-F5344CB8AC3E}">
        <p14:creationId xmlns:p14="http://schemas.microsoft.com/office/powerpoint/2010/main" val="1982683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58170" y="282341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5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950209" y="3438435"/>
            <a:ext cx="22915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Service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C8529-4ED9-4E2E-BEF6-B397C2F5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OOP</a:t>
            </a:r>
            <a:r>
              <a:rPr lang="en-US" altLang="ko-KR" dirty="0"/>
              <a:t>(Object Oriented Programming)</a:t>
            </a:r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3D40615-372A-1083-A315-3D351B7D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7" y="1070125"/>
            <a:ext cx="10715625" cy="50292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20B15-6222-F033-50E4-E69F71BA0AA5}"/>
              </a:ext>
            </a:extLst>
          </p:cNvPr>
          <p:cNvSpPr txBox="1"/>
          <p:nvPr/>
        </p:nvSpPr>
        <p:spPr>
          <a:xfrm>
            <a:off x="4607830" y="5871617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 Box uses green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301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FA2691-48E9-B9A7-A88B-961C8CFF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326" y="0"/>
            <a:ext cx="10515600" cy="677462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Service Code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1C0424-8370-804D-59D2-3D0F558E0575}"/>
              </a:ext>
            </a:extLst>
          </p:cNvPr>
          <p:cNvSpPr/>
          <p:nvPr/>
        </p:nvSpPr>
        <p:spPr>
          <a:xfrm>
            <a:off x="983412" y="923026"/>
            <a:ext cx="9463176" cy="5667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7D9AF-66B0-4E47-CDEF-B5B4D1CEEB79}"/>
              </a:ext>
            </a:extLst>
          </p:cNvPr>
          <p:cNvSpPr txBox="1"/>
          <p:nvPr/>
        </p:nvSpPr>
        <p:spPr>
          <a:xfrm>
            <a:off x="966897" y="911872"/>
            <a:ext cx="4020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Device.c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8F599E-0501-9ED6-7C8A-0B5EFE696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9" y="1292359"/>
            <a:ext cx="3917894" cy="346906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7537783-8C3D-0D63-B763-8A34126B3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439" y="4728523"/>
            <a:ext cx="9058275" cy="178117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19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83717-4416-2E19-568D-56B4F6F0E6C2}"/>
              </a:ext>
            </a:extLst>
          </p:cNvPr>
          <p:cNvSpPr txBox="1"/>
          <p:nvPr/>
        </p:nvSpPr>
        <p:spPr>
          <a:xfrm>
            <a:off x="1484025" y="542540"/>
            <a:ext cx="374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Service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Fan</a:t>
            </a:r>
            <a:r>
              <a:rPr lang="ko-KR" altLang="en-US" dirty="0"/>
              <a:t>의 동작 </a:t>
            </a:r>
            <a:r>
              <a:rPr lang="en-US" altLang="ko-KR" dirty="0"/>
              <a:t>Mode</a:t>
            </a:r>
            <a:r>
              <a:rPr lang="ko-KR" altLang="en-US" dirty="0"/>
              <a:t>를 결정</a:t>
            </a:r>
          </a:p>
        </p:txBody>
      </p:sp>
    </p:spTree>
    <p:extLst>
      <p:ext uri="{BB962C8B-B14F-4D97-AF65-F5344CB8AC3E}">
        <p14:creationId xmlns:p14="http://schemas.microsoft.com/office/powerpoint/2010/main" val="1790381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1195754"/>
            <a:ext cx="10299031" cy="5205046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608191" y="369920"/>
            <a:ext cx="27618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Contents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3035707" y="1628452"/>
            <a:ext cx="6120586" cy="39087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600" dirty="0">
                <a:solidFill>
                  <a:schemeClr val="bg1"/>
                </a:solidFill>
              </a:rPr>
              <a:t>1. </a:t>
            </a:r>
            <a:r>
              <a:rPr lang="ko-KR" altLang="en-US" sz="2800" spc="600" dirty="0">
                <a:solidFill>
                  <a:schemeClr val="bg1"/>
                </a:solidFill>
              </a:rPr>
              <a:t>사용자 요구사항</a:t>
            </a:r>
          </a:p>
          <a:p>
            <a:pPr algn="ctr"/>
            <a:r>
              <a:rPr lang="en-US" altLang="ko-KR" sz="2800" spc="600" dirty="0">
                <a:solidFill>
                  <a:schemeClr val="bg1"/>
                </a:solidFill>
              </a:rPr>
              <a:t>2. Introduction</a:t>
            </a:r>
          </a:p>
          <a:p>
            <a:pPr algn="ctr"/>
            <a:r>
              <a:rPr lang="en-US" altLang="ko-KR" sz="2800" spc="600" dirty="0">
                <a:solidFill>
                  <a:schemeClr val="bg1"/>
                </a:solidFill>
              </a:rPr>
              <a:t>3. FSM &amp; SW STACK</a:t>
            </a:r>
          </a:p>
          <a:p>
            <a:pPr algn="ctr"/>
            <a:r>
              <a:rPr lang="en-US" altLang="ko-KR" sz="2800" spc="600" dirty="0">
                <a:solidFill>
                  <a:schemeClr val="bg1"/>
                </a:solidFill>
              </a:rPr>
              <a:t>4. </a:t>
            </a:r>
            <a:r>
              <a:rPr lang="en-US" altLang="ko-KR" sz="2800" spc="600" dirty="0" err="1">
                <a:solidFill>
                  <a:schemeClr val="bg1"/>
                </a:solidFill>
              </a:rPr>
              <a:t>Lisenter</a:t>
            </a:r>
            <a:r>
              <a:rPr lang="en-US" altLang="ko-KR" sz="2800" spc="600" dirty="0">
                <a:solidFill>
                  <a:schemeClr val="bg1"/>
                </a:solidFill>
              </a:rPr>
              <a:t> (</a:t>
            </a:r>
            <a:r>
              <a:rPr lang="en-US" altLang="ko-KR" sz="2800" spc="600" dirty="0" err="1">
                <a:solidFill>
                  <a:schemeClr val="bg1"/>
                </a:solidFill>
              </a:rPr>
              <a:t>OOP&amp;Code</a:t>
            </a:r>
            <a:r>
              <a:rPr lang="en-US" altLang="ko-KR" sz="2800" spc="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sz="2800" spc="600" dirty="0">
                <a:solidFill>
                  <a:schemeClr val="bg1"/>
                </a:solidFill>
              </a:rPr>
              <a:t>5. </a:t>
            </a:r>
            <a:r>
              <a:rPr lang="en-US" altLang="ko-KR" sz="2800" spc="600" dirty="0" err="1">
                <a:solidFill>
                  <a:schemeClr val="bg1"/>
                </a:solidFill>
              </a:rPr>
              <a:t>Sevrice</a:t>
            </a:r>
            <a:r>
              <a:rPr lang="en-US" altLang="ko-KR" sz="2800" spc="600" dirty="0">
                <a:solidFill>
                  <a:schemeClr val="bg1"/>
                </a:solidFill>
              </a:rPr>
              <a:t> (</a:t>
            </a:r>
            <a:r>
              <a:rPr lang="en-US" altLang="ko-KR" sz="2800" spc="600" dirty="0" err="1">
                <a:solidFill>
                  <a:schemeClr val="bg1"/>
                </a:solidFill>
              </a:rPr>
              <a:t>OOP&amp;Code</a:t>
            </a:r>
            <a:r>
              <a:rPr lang="en-US" altLang="ko-KR" sz="2800" spc="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sz="2800" spc="600" dirty="0">
                <a:solidFill>
                  <a:schemeClr val="bg1"/>
                </a:solidFill>
              </a:rPr>
              <a:t>6. Presenter (</a:t>
            </a:r>
            <a:r>
              <a:rPr lang="en-US" altLang="ko-KR" sz="2800" spc="600" dirty="0" err="1">
                <a:solidFill>
                  <a:schemeClr val="bg1"/>
                </a:solidFill>
              </a:rPr>
              <a:t>OOP&amp;Code</a:t>
            </a:r>
            <a:r>
              <a:rPr lang="en-US" altLang="ko-KR" sz="2800" spc="6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altLang="ko-KR" sz="2800" spc="600" dirty="0">
                <a:solidFill>
                  <a:schemeClr val="bg1"/>
                </a:solidFill>
              </a:rPr>
              <a:t>7. UART Code</a:t>
            </a:r>
          </a:p>
          <a:p>
            <a:pPr algn="ctr"/>
            <a:r>
              <a:rPr lang="en-US" altLang="ko-KR" sz="2800" spc="600">
                <a:solidFill>
                  <a:schemeClr val="bg1"/>
                </a:solidFill>
              </a:rPr>
              <a:t>8. </a:t>
            </a:r>
            <a:r>
              <a:rPr lang="en-US" altLang="ko-KR" sz="2800" spc="600" dirty="0">
                <a:solidFill>
                  <a:schemeClr val="bg1"/>
                </a:solidFill>
              </a:rPr>
              <a:t>Conclude</a:t>
            </a:r>
            <a:endParaRPr lang="ko-KR" altLang="en-US" sz="2800" spc="600" dirty="0">
              <a:solidFill>
                <a:schemeClr val="bg1"/>
              </a:solidFill>
            </a:endParaRPr>
          </a:p>
          <a:p>
            <a:pPr algn="ctr"/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3353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C8529-4ED9-4E2E-BEF6-B397C2F5E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OOP</a:t>
            </a:r>
            <a:r>
              <a:rPr lang="en-US" altLang="ko-KR" dirty="0"/>
              <a:t>(Object Oriented Programming)</a:t>
            </a:r>
            <a:endParaRPr lang="ko-KR" altLang="en-US" b="1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7E08FC1-2166-4413-9783-336FCC6F4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831" y="1130011"/>
            <a:ext cx="10474338" cy="4954588"/>
          </a:xfr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5333C8-A5B4-DDFE-1AC3-A9B7348913CC}"/>
              </a:ext>
            </a:extLst>
          </p:cNvPr>
          <p:cNvSpPr txBox="1"/>
          <p:nvPr/>
        </p:nvSpPr>
        <p:spPr>
          <a:xfrm>
            <a:off x="4607830" y="5871617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 Box uses green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469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9A51CF0-C65B-40E8-D415-524C5A7F3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26"/>
          <a:stretch/>
        </p:blipFill>
        <p:spPr>
          <a:xfrm>
            <a:off x="5805363" y="1729778"/>
            <a:ext cx="4676775" cy="268766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6FA2691-48E9-B9A7-A88B-961C8CFF7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326" y="0"/>
            <a:ext cx="10515600" cy="677462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Service Code</a:t>
            </a:r>
            <a:endParaRPr lang="ko-KR" altLang="en-US" b="1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D1C0424-8370-804D-59D2-3D0F558E0575}"/>
              </a:ext>
            </a:extLst>
          </p:cNvPr>
          <p:cNvSpPr/>
          <p:nvPr/>
        </p:nvSpPr>
        <p:spPr>
          <a:xfrm>
            <a:off x="983412" y="923026"/>
            <a:ext cx="9463176" cy="56675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E7D9AF-66B0-4E47-CDEF-B5B4D1CEEB79}"/>
              </a:ext>
            </a:extLst>
          </p:cNvPr>
          <p:cNvSpPr txBox="1"/>
          <p:nvPr/>
        </p:nvSpPr>
        <p:spPr>
          <a:xfrm>
            <a:off x="966897" y="911872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Mode.c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A51CF0-C65B-40E8-D415-524C5A7F3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967"/>
          <a:stretch/>
        </p:blipFill>
        <p:spPr>
          <a:xfrm>
            <a:off x="1109326" y="1729778"/>
            <a:ext cx="4676775" cy="3704864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6192F59-37CA-5D33-DDDC-5A33B53B7494}"/>
              </a:ext>
            </a:extLst>
          </p:cNvPr>
          <p:cNvCxnSpPr>
            <a:stCxn id="16" idx="0"/>
            <a:endCxn id="16" idx="2"/>
          </p:cNvCxnSpPr>
          <p:nvPr/>
        </p:nvCxnSpPr>
        <p:spPr>
          <a:xfrm>
            <a:off x="5715000" y="923026"/>
            <a:ext cx="0" cy="5667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7347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166AD-998E-A7AE-E6B9-3FDC0206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OOP</a:t>
            </a:r>
            <a:r>
              <a:rPr lang="en-US" altLang="ko-KR" dirty="0"/>
              <a:t>(Object Oriented Programming)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6798E2-7CD3-1126-DACB-0AB08B70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1089940"/>
            <a:ext cx="10696575" cy="49339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A3B832-AA63-D35F-CFF2-EAE4AE1A2D21}"/>
              </a:ext>
            </a:extLst>
          </p:cNvPr>
          <p:cNvSpPr txBox="1"/>
          <p:nvPr/>
        </p:nvSpPr>
        <p:spPr>
          <a:xfrm>
            <a:off x="4607830" y="5871617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 Box uses green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6826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>
            <a:extLst>
              <a:ext uri="{FF2B5EF4-FFF2-40B4-BE49-F238E27FC236}">
                <a16:creationId xmlns:a16="http://schemas.microsoft.com/office/drawing/2014/main" id="{E7D92111-EF36-588F-F90A-BBF6A16AD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012" y="631885"/>
            <a:ext cx="3048000" cy="28575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CD047E9-8B40-0EB7-231A-8B562A18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0740" y="550294"/>
            <a:ext cx="3048000" cy="28575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D8C6827-E2E1-CD94-7295-76E0FDB17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494" y="3635315"/>
            <a:ext cx="3048000" cy="28575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4094880-3E13-BE09-F04B-9F749B0C1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94" y="1281204"/>
            <a:ext cx="4638675" cy="39243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1A53FF7C-EEEA-CE88-D1ED-ED5EAD1E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38" y="38100"/>
            <a:ext cx="10515600" cy="676275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Service Code</a:t>
            </a:r>
            <a:endParaRPr lang="ko-KR" altLang="en-US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F93C3E-0285-DF74-6B91-B74693633320}"/>
              </a:ext>
            </a:extLst>
          </p:cNvPr>
          <p:cNvSpPr/>
          <p:nvPr/>
        </p:nvSpPr>
        <p:spPr>
          <a:xfrm>
            <a:off x="463189" y="953374"/>
            <a:ext cx="4670706" cy="52448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99D9D2-B731-DA5F-24D6-4036BD738354}"/>
              </a:ext>
            </a:extLst>
          </p:cNvPr>
          <p:cNvSpPr txBox="1"/>
          <p:nvPr/>
        </p:nvSpPr>
        <p:spPr>
          <a:xfrm>
            <a:off x="401616" y="91187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Manual.c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29ACA-92D3-E35F-357A-B7626690B313}"/>
              </a:ext>
            </a:extLst>
          </p:cNvPr>
          <p:cNvSpPr txBox="1"/>
          <p:nvPr/>
        </p:nvSpPr>
        <p:spPr>
          <a:xfrm>
            <a:off x="1485458" y="5445769"/>
            <a:ext cx="270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Motor(DC) </a:t>
            </a:r>
            <a:r>
              <a:rPr lang="en-US" altLang="ko-KR" dirty="0">
                <a:sym typeface="Wingdings" panose="05000000000000000000" pitchFamily="2" charset="2"/>
              </a:rPr>
              <a:t> Duty </a:t>
            </a:r>
            <a:r>
              <a:rPr lang="ko-KR" altLang="en-US" dirty="0">
                <a:sym typeface="Wingdings" panose="05000000000000000000" pitchFamily="2" charset="2"/>
              </a:rPr>
              <a:t>조정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C350E6-10DF-7239-7AF8-8A2AF0D1E22D}"/>
              </a:ext>
            </a:extLst>
          </p:cNvPr>
          <p:cNvSpPr/>
          <p:nvPr/>
        </p:nvSpPr>
        <p:spPr>
          <a:xfrm>
            <a:off x="5287732" y="511116"/>
            <a:ext cx="3355675" cy="2857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50CC64-9F90-58F5-CDC3-0696654F401B}"/>
              </a:ext>
            </a:extLst>
          </p:cNvPr>
          <p:cNvSpPr/>
          <p:nvPr/>
        </p:nvSpPr>
        <p:spPr>
          <a:xfrm>
            <a:off x="8706903" y="511116"/>
            <a:ext cx="3355675" cy="2857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E550B2-E36C-B52D-7A2E-2301CEAF1835}"/>
              </a:ext>
            </a:extLst>
          </p:cNvPr>
          <p:cNvSpPr txBox="1"/>
          <p:nvPr/>
        </p:nvSpPr>
        <p:spPr>
          <a:xfrm>
            <a:off x="5287732" y="484227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Duty : 25%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C69097-4B00-A5B7-ECDA-1843D7F57711}"/>
              </a:ext>
            </a:extLst>
          </p:cNvPr>
          <p:cNvSpPr txBox="1"/>
          <p:nvPr/>
        </p:nvSpPr>
        <p:spPr>
          <a:xfrm>
            <a:off x="8706902" y="464765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Duty : 33.3%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02D1C6A-F0B2-3F0A-389C-A7E602195096}"/>
              </a:ext>
            </a:extLst>
          </p:cNvPr>
          <p:cNvSpPr/>
          <p:nvPr/>
        </p:nvSpPr>
        <p:spPr>
          <a:xfrm>
            <a:off x="7113657" y="3556959"/>
            <a:ext cx="3355675" cy="2857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830245-E58B-08ED-B817-4AFECFA4CDD9}"/>
              </a:ext>
            </a:extLst>
          </p:cNvPr>
          <p:cNvSpPr txBox="1"/>
          <p:nvPr/>
        </p:nvSpPr>
        <p:spPr>
          <a:xfrm>
            <a:off x="7113656" y="3529006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Duty : 50%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273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F65C835-39F4-CD15-783B-87C7DFADD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38" y="38100"/>
            <a:ext cx="11054002" cy="676275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OOP</a:t>
            </a:r>
            <a:r>
              <a:rPr lang="en-US" altLang="ko-KR" sz="3600" dirty="0"/>
              <a:t>(Object Oriented Programming),</a:t>
            </a:r>
            <a:r>
              <a:rPr lang="en-US" altLang="ko-KR" sz="3600" b="1" dirty="0"/>
              <a:t>Service Code</a:t>
            </a:r>
            <a:endParaRPr lang="ko-KR" altLang="en-US" sz="3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0AA280-5D81-6DEE-BA18-6492B5ADD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61" y="1810941"/>
            <a:ext cx="7407944" cy="35184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0DA0655-6EDA-F57C-F3D6-D249C3E9D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3974" y="2227137"/>
            <a:ext cx="3581400" cy="26860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E6BA453-1E8C-5611-728B-E99DF484D132}"/>
              </a:ext>
            </a:extLst>
          </p:cNvPr>
          <p:cNvSpPr/>
          <p:nvPr/>
        </p:nvSpPr>
        <p:spPr>
          <a:xfrm>
            <a:off x="8183490" y="1941665"/>
            <a:ext cx="3581399" cy="32676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168571-72CC-119D-DAD9-1BD3EEBD52CE}"/>
              </a:ext>
            </a:extLst>
          </p:cNvPr>
          <p:cNvSpPr txBox="1"/>
          <p:nvPr/>
        </p:nvSpPr>
        <p:spPr>
          <a:xfrm>
            <a:off x="8183489" y="1899735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AutoMode.c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C9E134-A0BC-D66D-BF9B-4F0B5076428D}"/>
              </a:ext>
            </a:extLst>
          </p:cNvPr>
          <p:cNvSpPr txBox="1"/>
          <p:nvPr/>
        </p:nvSpPr>
        <p:spPr>
          <a:xfrm>
            <a:off x="2841375" y="5209309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 Box uses green box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71D250-1463-4B79-6DEC-8A05560E1F29}"/>
              </a:ext>
            </a:extLst>
          </p:cNvPr>
          <p:cNvSpPr txBox="1"/>
          <p:nvPr/>
        </p:nvSpPr>
        <p:spPr>
          <a:xfrm>
            <a:off x="8610600" y="4801630"/>
            <a:ext cx="276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시간에 따라서 </a:t>
            </a:r>
            <a:r>
              <a:rPr lang="en-US" altLang="ko-KR" dirty="0"/>
              <a:t>Duty </a:t>
            </a:r>
            <a:r>
              <a:rPr lang="ko-KR" altLang="en-US" dirty="0"/>
              <a:t>조정</a:t>
            </a:r>
          </a:p>
        </p:txBody>
      </p:sp>
    </p:spTree>
    <p:extLst>
      <p:ext uri="{BB962C8B-B14F-4D97-AF65-F5344CB8AC3E}">
        <p14:creationId xmlns:p14="http://schemas.microsoft.com/office/powerpoint/2010/main" val="337200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B23B2BBE-7576-8D49-EDD3-09F9D437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738" y="38100"/>
            <a:ext cx="10515600" cy="676275"/>
          </a:xfrm>
        </p:spPr>
        <p:txBody>
          <a:bodyPr>
            <a:normAutofit fontScale="90000"/>
          </a:bodyPr>
          <a:lstStyle/>
          <a:p>
            <a:r>
              <a:rPr lang="en-US" altLang="ko-KR" b="1" dirty="0"/>
              <a:t>OOP</a:t>
            </a:r>
            <a:r>
              <a:rPr lang="en-US" altLang="ko-KR" dirty="0"/>
              <a:t>(Object Oriented Programming)</a:t>
            </a:r>
            <a:endParaRPr lang="ko-KR" altLang="en-US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C4FC50-2140-FAD0-B09C-06491AF9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13" y="1115552"/>
            <a:ext cx="10657373" cy="499090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C955F-FD55-5D68-4134-C7A2455F43B9}"/>
              </a:ext>
            </a:extLst>
          </p:cNvPr>
          <p:cNvSpPr txBox="1"/>
          <p:nvPr/>
        </p:nvSpPr>
        <p:spPr>
          <a:xfrm>
            <a:off x="4607830" y="5871617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 Box uses green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7201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425D812-3399-39DB-6320-84A830EC6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312" y="899241"/>
            <a:ext cx="6382298" cy="56999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42B9CDD-8FDB-5F4D-21ED-5DD80B445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Service 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D3FA5-7BBF-07BB-5E15-E6F1A3A22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83" y="1084419"/>
            <a:ext cx="4855234" cy="30440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203CA1F-3BB4-E42B-5799-3CBB796A2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28" y="4030966"/>
            <a:ext cx="4579189" cy="26402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6B031BC-14B1-9958-9CD5-58F421B42411}"/>
              </a:ext>
            </a:extLst>
          </p:cNvPr>
          <p:cNvSpPr/>
          <p:nvPr/>
        </p:nvSpPr>
        <p:spPr>
          <a:xfrm>
            <a:off x="155275" y="787098"/>
            <a:ext cx="11904453" cy="5812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1D23E-2585-CEA0-791B-BF27F413E50D}"/>
              </a:ext>
            </a:extLst>
          </p:cNvPr>
          <p:cNvSpPr txBox="1"/>
          <p:nvPr/>
        </p:nvSpPr>
        <p:spPr>
          <a:xfrm>
            <a:off x="155275" y="715087"/>
            <a:ext cx="91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Timer.c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D1C212F5-C074-7978-F5FB-838C4072B665}"/>
              </a:ext>
            </a:extLst>
          </p:cNvPr>
          <p:cNvCxnSpPr>
            <a:cxnSpLocks/>
          </p:cNvCxnSpPr>
          <p:nvPr/>
        </p:nvCxnSpPr>
        <p:spPr>
          <a:xfrm>
            <a:off x="5408762" y="787097"/>
            <a:ext cx="0" cy="5812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BD301E0-4553-71E2-27CE-B5AB80C26A7C}"/>
              </a:ext>
            </a:extLst>
          </p:cNvPr>
          <p:cNvCxnSpPr/>
          <p:nvPr/>
        </p:nvCxnSpPr>
        <p:spPr>
          <a:xfrm>
            <a:off x="155275" y="4030966"/>
            <a:ext cx="525348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826477" y="4360985"/>
            <a:ext cx="3429000" cy="536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828306" y="4484517"/>
            <a:ext cx="4059611" cy="4127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828306" y="4527983"/>
            <a:ext cx="4132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Flag</a:t>
            </a:r>
            <a:r>
              <a:rPr lang="ko-KR" altLang="en-US" dirty="0"/>
              <a:t>가 들어오지 않은 순간에는 동작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229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4C8C99-E632-4327-1BE7-B176FC539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OOP</a:t>
            </a:r>
            <a:r>
              <a:rPr lang="en-US" altLang="ko-KR" dirty="0"/>
              <a:t>(Object Oriented Programming)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11016E-964B-A0AC-E290-3F13439A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27" y="1034118"/>
            <a:ext cx="10696575" cy="4972050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5F8D6-F071-E739-AF2E-F46E71118FA1}"/>
              </a:ext>
            </a:extLst>
          </p:cNvPr>
          <p:cNvSpPr txBox="1"/>
          <p:nvPr/>
        </p:nvSpPr>
        <p:spPr>
          <a:xfrm>
            <a:off x="4597439" y="5776900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 Box uses green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202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AF69D-E603-25EC-0895-B7E2DA8E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Service Code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6DA16B-C26E-A282-2113-C6C19027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69" y="1220959"/>
            <a:ext cx="5861918" cy="42898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91793C-CC40-61B1-FC9E-222CA20F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50" y="2288245"/>
            <a:ext cx="5740731" cy="17247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89FA7FA-41E7-952C-DF47-8594BF5AC1F6}"/>
              </a:ext>
            </a:extLst>
          </p:cNvPr>
          <p:cNvSpPr/>
          <p:nvPr/>
        </p:nvSpPr>
        <p:spPr>
          <a:xfrm>
            <a:off x="155275" y="888521"/>
            <a:ext cx="11904453" cy="495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3CCFAD-0854-FD3B-D5FB-C90D595B0BBA}"/>
              </a:ext>
            </a:extLst>
          </p:cNvPr>
          <p:cNvSpPr txBox="1"/>
          <p:nvPr/>
        </p:nvSpPr>
        <p:spPr>
          <a:xfrm>
            <a:off x="162262" y="85162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UltraSonic.c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CFAE08C-655F-E826-A6D3-5BE9AE708FED}"/>
              </a:ext>
            </a:extLst>
          </p:cNvPr>
          <p:cNvCxnSpPr>
            <a:stCxn id="10" idx="0"/>
            <a:endCxn id="10" idx="2"/>
          </p:cNvCxnSpPr>
          <p:nvPr/>
        </p:nvCxnSpPr>
        <p:spPr>
          <a:xfrm>
            <a:off x="6107502" y="888521"/>
            <a:ext cx="0" cy="49515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464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58170" y="282341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6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620823" y="3438435"/>
            <a:ext cx="2950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Presenter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4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1046285"/>
            <a:ext cx="10299031" cy="5372099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58170" y="282341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4079321" y="3429000"/>
            <a:ext cx="4193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사용자 요구사항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72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41BAE-05CD-ECDB-1473-FE6C077DA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OOP</a:t>
            </a:r>
            <a:r>
              <a:rPr lang="en-US" altLang="ko-KR" dirty="0"/>
              <a:t>(Object Oriented Programming)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575977-A679-0CAA-B6CF-5E81632FD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70" y="1044425"/>
            <a:ext cx="10687050" cy="4924425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F5C98-9C12-4E8D-BC21-3FE996507FBA}"/>
              </a:ext>
            </a:extLst>
          </p:cNvPr>
          <p:cNvSpPr txBox="1"/>
          <p:nvPr/>
        </p:nvSpPr>
        <p:spPr>
          <a:xfrm>
            <a:off x="4887516" y="5784184"/>
            <a:ext cx="2718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Red Box uses green box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8471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D5E0B5-520D-B377-4183-BDD29D61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Presenter Code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9AC2F2-CF8D-ED0B-9EFF-B8CAF640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5" y="1547273"/>
            <a:ext cx="5438775" cy="33718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E4DB96-6DCE-07F7-EA7E-3F5CF9D68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043" y="1547273"/>
            <a:ext cx="6280275" cy="33067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0987A59-B105-F88A-65EC-7BF5FD8CCFD4}"/>
              </a:ext>
            </a:extLst>
          </p:cNvPr>
          <p:cNvSpPr/>
          <p:nvPr/>
        </p:nvSpPr>
        <p:spPr>
          <a:xfrm>
            <a:off x="155275" y="888521"/>
            <a:ext cx="11904453" cy="495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50A2C4D-3F5C-BE87-15D1-E420FF6E99EF}"/>
              </a:ext>
            </a:extLst>
          </p:cNvPr>
          <p:cNvCxnSpPr>
            <a:cxnSpLocks/>
          </p:cNvCxnSpPr>
          <p:nvPr/>
        </p:nvCxnSpPr>
        <p:spPr>
          <a:xfrm>
            <a:off x="5688043" y="905774"/>
            <a:ext cx="0" cy="4934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1AFDC5A-7948-C21C-AA3E-73207EF337D3}"/>
              </a:ext>
            </a:extLst>
          </p:cNvPr>
          <p:cNvSpPr txBox="1"/>
          <p:nvPr/>
        </p:nvSpPr>
        <p:spPr>
          <a:xfrm>
            <a:off x="162262" y="851627"/>
            <a:ext cx="129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Presenter.c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7580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58170" y="282341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7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5243106" y="3438435"/>
            <a:ext cx="170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UART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3931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74FB0-A8C7-10FE-30D8-842A672B7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b="1" dirty="0"/>
              <a:t>UART Code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6DEAC2-59B5-DFAE-BFFF-BE2E82D2A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70" y="1462087"/>
            <a:ext cx="5800725" cy="37052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DFF370-AE21-393C-B71C-856B7A171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576" y="1462087"/>
            <a:ext cx="5191125" cy="39338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5B68EDC-2BCB-89F0-5B4C-30E04BED64B1}"/>
              </a:ext>
            </a:extLst>
          </p:cNvPr>
          <p:cNvSpPr/>
          <p:nvPr/>
        </p:nvSpPr>
        <p:spPr>
          <a:xfrm>
            <a:off x="485775" y="1098071"/>
            <a:ext cx="11393405" cy="49515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A2973E-64FE-2F00-11B7-75E09188B3C9}"/>
              </a:ext>
            </a:extLst>
          </p:cNvPr>
          <p:cNvSpPr txBox="1"/>
          <p:nvPr/>
        </p:nvSpPr>
        <p:spPr>
          <a:xfrm>
            <a:off x="554398" y="1074308"/>
            <a:ext cx="1130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Listener.c</a:t>
            </a:r>
            <a:endParaRPr lang="ko-KR" altLang="en-US" dirty="0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41E28C4-C5EC-3E55-C37B-B217B5C8437E}"/>
              </a:ext>
            </a:extLst>
          </p:cNvPr>
          <p:cNvCxnSpPr>
            <a:cxnSpLocks/>
          </p:cNvCxnSpPr>
          <p:nvPr/>
        </p:nvCxnSpPr>
        <p:spPr>
          <a:xfrm>
            <a:off x="6325139" y="1098071"/>
            <a:ext cx="0" cy="495156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A041B7F-0325-D6EE-EBC3-34A33C7B16C0}"/>
              </a:ext>
            </a:extLst>
          </p:cNvPr>
          <p:cNvSpPr txBox="1"/>
          <p:nvPr/>
        </p:nvSpPr>
        <p:spPr>
          <a:xfrm>
            <a:off x="6333564" y="1061177"/>
            <a:ext cx="130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presenter.c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414AC-97DC-A796-75A2-F124467E760C}"/>
              </a:ext>
            </a:extLst>
          </p:cNvPr>
          <p:cNvSpPr txBox="1"/>
          <p:nvPr/>
        </p:nvSpPr>
        <p:spPr>
          <a:xfrm>
            <a:off x="453341" y="5592554"/>
            <a:ext cx="592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에서 </a:t>
            </a:r>
            <a:r>
              <a:rPr lang="en-US" altLang="ko-KR" dirty="0" err="1"/>
              <a:t>Uart</a:t>
            </a:r>
            <a:r>
              <a:rPr lang="en-US" altLang="ko-KR" dirty="0"/>
              <a:t> </a:t>
            </a:r>
            <a:r>
              <a:rPr lang="ko-KR" altLang="en-US" dirty="0"/>
              <a:t>통신으로 받은 </a:t>
            </a:r>
            <a:r>
              <a:rPr lang="en-US" altLang="ko-KR" dirty="0" err="1"/>
              <a:t>Rxstring</a:t>
            </a:r>
            <a:r>
              <a:rPr lang="ko-KR" altLang="en-US" dirty="0"/>
              <a:t>에 따라 </a:t>
            </a:r>
            <a:r>
              <a:rPr lang="en-US" altLang="ko-KR" dirty="0"/>
              <a:t>State </a:t>
            </a:r>
            <a:r>
              <a:rPr lang="ko-KR" altLang="en-US" dirty="0"/>
              <a:t>판단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B45EA-1DC2-7317-6DB1-B0E6FD5DA446}"/>
              </a:ext>
            </a:extLst>
          </p:cNvPr>
          <p:cNvSpPr txBox="1"/>
          <p:nvPr/>
        </p:nvSpPr>
        <p:spPr>
          <a:xfrm>
            <a:off x="6411308" y="5379463"/>
            <a:ext cx="4742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PC </a:t>
            </a:r>
            <a:r>
              <a:rPr lang="ko-KR" altLang="en-US" dirty="0"/>
              <a:t>에서 </a:t>
            </a:r>
            <a:r>
              <a:rPr lang="en-US" altLang="ko-KR" dirty="0" err="1"/>
              <a:t>Uart</a:t>
            </a:r>
            <a:r>
              <a:rPr lang="en-US" altLang="ko-KR" dirty="0"/>
              <a:t> </a:t>
            </a:r>
            <a:r>
              <a:rPr lang="ko-KR" altLang="en-US" dirty="0"/>
              <a:t>통신으로 받은 </a:t>
            </a:r>
            <a:r>
              <a:rPr lang="en-US" altLang="ko-KR" dirty="0" err="1"/>
              <a:t>Rxstring</a:t>
            </a:r>
            <a:r>
              <a:rPr lang="ko-KR" altLang="en-US" dirty="0"/>
              <a:t>과 </a:t>
            </a:r>
            <a:r>
              <a:rPr lang="en-US" altLang="ko-KR" dirty="0"/>
              <a:t>State</a:t>
            </a:r>
            <a:r>
              <a:rPr lang="ko-KR" altLang="en-US" dirty="0"/>
              <a:t>에 따라 </a:t>
            </a:r>
            <a:r>
              <a:rPr lang="en-US" altLang="ko-KR" dirty="0"/>
              <a:t>LCD </a:t>
            </a:r>
            <a:r>
              <a:rPr lang="ko-KR" altLang="en-US" dirty="0" err="1"/>
              <a:t>출력값</a:t>
            </a:r>
            <a:r>
              <a:rPr lang="ko-KR" altLang="en-US" dirty="0"/>
              <a:t> 변화</a:t>
            </a:r>
          </a:p>
        </p:txBody>
      </p:sp>
    </p:spTree>
    <p:extLst>
      <p:ext uri="{BB962C8B-B14F-4D97-AF65-F5344CB8AC3E}">
        <p14:creationId xmlns:p14="http://schemas.microsoft.com/office/powerpoint/2010/main" val="2539629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58170" y="282341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8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FD237-799E-542F-2F5D-14BF9744BA94}"/>
              </a:ext>
            </a:extLst>
          </p:cNvPr>
          <p:cNvSpPr txBox="1"/>
          <p:nvPr/>
        </p:nvSpPr>
        <p:spPr>
          <a:xfrm>
            <a:off x="4678790" y="3438435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Conclude</a:t>
            </a:r>
          </a:p>
          <a:p>
            <a:pPr algn="ctr"/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145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9D9ADA-4409-3A32-C674-0C06026B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Buzzer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74" y="1072905"/>
            <a:ext cx="5441714" cy="495458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69312" y="4288887"/>
            <a:ext cx="1345292" cy="219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617" y="1072905"/>
            <a:ext cx="6000750" cy="17526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884071" y="2461847"/>
            <a:ext cx="6118714" cy="3636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570" y="3038450"/>
            <a:ext cx="5624850" cy="24899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59027" y="5554807"/>
            <a:ext cx="573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</a:t>
            </a:r>
            <a:r>
              <a:rPr lang="ko-KR" altLang="en-US" dirty="0"/>
              <a:t>값 조정</a:t>
            </a:r>
            <a:r>
              <a:rPr lang="en-US" altLang="ko-KR" dirty="0"/>
              <a:t>(ICR)</a:t>
            </a:r>
            <a:r>
              <a:rPr lang="ko-KR" altLang="en-US" dirty="0"/>
              <a:t> 불가 </a:t>
            </a:r>
            <a:r>
              <a:rPr lang="en-US" altLang="ko-KR" dirty="0">
                <a:sym typeface="Wingdings" panose="05000000000000000000" pitchFamily="2" charset="2"/>
              </a:rPr>
              <a:t> Hz </a:t>
            </a:r>
            <a:r>
              <a:rPr lang="ko-KR" altLang="en-US" dirty="0">
                <a:sym typeface="Wingdings" panose="05000000000000000000" pitchFamily="2" charset="2"/>
              </a:rPr>
              <a:t>조정 불가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Duty </a:t>
            </a:r>
            <a:r>
              <a:rPr lang="ko-KR" altLang="en-US" dirty="0"/>
              <a:t>조정</a:t>
            </a:r>
            <a:r>
              <a:rPr lang="en-US" altLang="ko-KR" dirty="0"/>
              <a:t>(OCR) </a:t>
            </a:r>
            <a:r>
              <a:rPr lang="ko-KR" altLang="en-US" dirty="0"/>
              <a:t>가능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소리 크기 조정 가능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725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Buzzer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33"/>
          <a:stretch/>
        </p:blipFill>
        <p:spPr>
          <a:xfrm>
            <a:off x="5020057" y="1090235"/>
            <a:ext cx="6402521" cy="390966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020058" y="4647702"/>
            <a:ext cx="6476570" cy="1675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04" y="1459765"/>
            <a:ext cx="4818453" cy="4387119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0437" y="4501662"/>
            <a:ext cx="1228765" cy="1230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08762" y="3045069"/>
            <a:ext cx="1228765" cy="1729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039799" y="5602535"/>
            <a:ext cx="6476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Top</a:t>
            </a:r>
            <a:r>
              <a:rPr lang="ko-KR" altLang="en-US" dirty="0"/>
              <a:t>값 </a:t>
            </a:r>
            <a:r>
              <a:rPr lang="ko-KR" altLang="en-US" dirty="0">
                <a:solidFill>
                  <a:srgbClr val="FF0000"/>
                </a:solidFill>
              </a:rPr>
              <a:t>조정</a:t>
            </a:r>
            <a:r>
              <a:rPr lang="en-US" altLang="ko-KR" dirty="0">
                <a:solidFill>
                  <a:srgbClr val="FF0000"/>
                </a:solidFill>
              </a:rPr>
              <a:t>(ICR)</a:t>
            </a:r>
            <a:r>
              <a:rPr lang="ko-KR" altLang="en-US" dirty="0">
                <a:solidFill>
                  <a:srgbClr val="FF0000"/>
                </a:solidFill>
              </a:rPr>
              <a:t> 불가 </a:t>
            </a:r>
            <a:r>
              <a:rPr lang="en-US" altLang="ko-KR" dirty="0"/>
              <a:t>: 8bit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Top</a:t>
            </a:r>
            <a:r>
              <a:rPr lang="ko-KR" altLang="en-US" dirty="0"/>
              <a:t>값 </a:t>
            </a:r>
            <a:r>
              <a:rPr lang="ko-KR" altLang="en-US" dirty="0">
                <a:solidFill>
                  <a:srgbClr val="0070C0"/>
                </a:solidFill>
              </a:rPr>
              <a:t>조정</a:t>
            </a:r>
            <a:r>
              <a:rPr lang="en-US" altLang="ko-KR" dirty="0">
                <a:solidFill>
                  <a:srgbClr val="0070C0"/>
                </a:solidFill>
              </a:rPr>
              <a:t>(ICR)</a:t>
            </a:r>
            <a:r>
              <a:rPr lang="ko-KR" altLang="en-US" dirty="0">
                <a:solidFill>
                  <a:srgbClr val="0070C0"/>
                </a:solidFill>
              </a:rPr>
              <a:t> 가능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16bit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7770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Motor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10382" y="837274"/>
            <a:ext cx="5288280" cy="494991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PWM </a:t>
            </a:r>
            <a:r>
              <a:rPr lang="ko-KR" altLang="en-US" sz="2000" dirty="0"/>
              <a:t>제어 시 </a:t>
            </a:r>
            <a:r>
              <a:rPr lang="en-US" altLang="ko-KR" sz="2000" dirty="0"/>
              <a:t>OCR </a:t>
            </a:r>
            <a:r>
              <a:rPr lang="en-US" altLang="ko-KR" sz="2000" dirty="0" err="1"/>
              <a:t>OverFlow</a:t>
            </a:r>
            <a:r>
              <a:rPr lang="en-US" altLang="ko-KR" sz="2000" dirty="0"/>
              <a:t> </a:t>
            </a:r>
            <a:r>
              <a:rPr lang="ko-KR" altLang="en-US" sz="2000" dirty="0"/>
              <a:t>문제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20" y="1582963"/>
            <a:ext cx="4541914" cy="7773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04" y="2360270"/>
            <a:ext cx="4553882" cy="426926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066192" y="3332285"/>
            <a:ext cx="747346" cy="13540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264269" y="3332284"/>
            <a:ext cx="747346" cy="135401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내용 개체 틀 2"/>
              <p:cNvSpPr txBox="1">
                <a:spLocks/>
              </p:cNvSpPr>
              <p:nvPr/>
            </p:nvSpPr>
            <p:spPr>
              <a:xfrm>
                <a:off x="5971103" y="1582963"/>
                <a:ext cx="5982055" cy="48357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z="1800" dirty="0"/>
                  <a:t>MOTOR_OCR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16bit(65536)</a:t>
                </a:r>
                <a14:m>
                  <m:oMath xmlns:m="http://schemas.openxmlformats.org/officeDocument/2006/math">
                    <m:r>
                      <a:rPr lang="en-US" altLang="ko-K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  <m:r>
                      <a:rPr lang="en-US" altLang="ko-K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800" dirty="0"/>
                  <a:t> </a:t>
                </a:r>
                <a:r>
                  <a:rPr lang="en-US" altLang="ko-KR" sz="1800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sz="1800" dirty="0"/>
                  <a:t> </a:t>
                </a:r>
                <a:r>
                  <a:rPr lang="en-US" altLang="ko-KR" sz="1800" dirty="0" err="1"/>
                  <a:t>OverFlow</a:t>
                </a:r>
                <a:endParaRPr lang="en-US" altLang="ko-KR" sz="1800" dirty="0"/>
              </a:p>
              <a:p>
                <a:endParaRPr lang="en-US" altLang="ko-KR" sz="1800" dirty="0"/>
              </a:p>
              <a:p>
                <a:r>
                  <a:rPr lang="en-US" altLang="ko-KR" sz="1800" dirty="0"/>
                  <a:t>MOTOR_ICR</a:t>
                </a:r>
                <a:r>
                  <a:rPr lang="ko-KR" altLang="en-US" sz="1800" dirty="0"/>
                  <a:t> </a:t>
                </a:r>
                <a:r>
                  <a:rPr lang="en-US" altLang="ko-KR" sz="1800" dirty="0"/>
                  <a:t>3</a:t>
                </a:r>
                <a:r>
                  <a:rPr lang="ko-KR" altLang="en-US" sz="1800" dirty="0"/>
                  <a:t>번 발생 하는 주기마다 </a:t>
                </a:r>
                <a:r>
                  <a:rPr lang="en-US" altLang="ko-KR" sz="1800" dirty="0"/>
                  <a:t>duty</a:t>
                </a:r>
                <a:r>
                  <a:rPr lang="ko-KR" altLang="en-US" sz="1800" dirty="0"/>
                  <a:t> 정상적</a:t>
                </a:r>
                <a:r>
                  <a:rPr lang="en-US" altLang="ko-KR" sz="1800" dirty="0"/>
                  <a:t>X ( </a:t>
                </a:r>
                <a:r>
                  <a:rPr lang="en-US" altLang="ko-KR" sz="1800" dirty="0" err="1"/>
                  <a:t>Herz</a:t>
                </a:r>
                <a:r>
                  <a:rPr lang="en-US" altLang="ko-KR" sz="1800" dirty="0"/>
                  <a:t> : 10Hz , MOTOR_ICR : 25000 )</a:t>
                </a:r>
              </a:p>
              <a:p>
                <a:pPr marL="0" indent="0">
                  <a:buNone/>
                </a:pPr>
                <a:r>
                  <a:rPr lang="en-US" altLang="ko-KR" sz="1800" dirty="0">
                    <a:sym typeface="Wingdings" panose="05000000000000000000" pitchFamily="2" charset="2"/>
                  </a:rPr>
                  <a:t>     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/>
                  <a:t>주파수를 적정 값을 선정 해야함</a:t>
                </a:r>
                <a:endParaRPr lang="en-US" altLang="ko-KR" sz="1600" dirty="0"/>
              </a:p>
              <a:p>
                <a:pPr marL="0" indent="0">
                  <a:buNone/>
                </a:pPr>
                <a:r>
                  <a:rPr lang="en-US" altLang="ko-KR" sz="1800" dirty="0"/>
                  <a:t>	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작은 값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: </a:t>
                </a:r>
                <a:r>
                  <a:rPr lang="en-US" altLang="ko-KR" sz="1600" dirty="0" err="1">
                    <a:sym typeface="Wingdings" panose="05000000000000000000" pitchFamily="2" charset="2"/>
                  </a:rPr>
                  <a:t>OverFlow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ko-KR" sz="1600" dirty="0">
                    <a:sym typeface="Wingdings" panose="05000000000000000000" pitchFamily="2" charset="2"/>
                  </a:rPr>
                  <a:t>	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큰 값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: </a:t>
                </a:r>
                <a:r>
                  <a:rPr lang="ko-KR" altLang="en-US" sz="1600" dirty="0">
                    <a:sym typeface="Wingdings" panose="05000000000000000000" pitchFamily="2" charset="2"/>
                  </a:rPr>
                  <a:t>동작 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X</a:t>
                </a:r>
              </a:p>
              <a:p>
                <a:pPr marL="0" indent="0">
                  <a:buNone/>
                </a:pPr>
                <a:endParaRPr lang="en-US" altLang="ko-KR" sz="1600" dirty="0"/>
              </a:p>
              <a:p>
                <a:r>
                  <a:rPr lang="ko-KR" altLang="en-US" sz="1800" dirty="0">
                    <a:sym typeface="Wingdings" panose="05000000000000000000" pitchFamily="2" charset="2"/>
                  </a:rPr>
                  <a:t>해결 방안</a:t>
                </a:r>
                <a:endParaRPr lang="en-US" altLang="ko-KR" sz="18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en-US" altLang="ko-KR" sz="1800" dirty="0">
                    <a:sym typeface="Wingdings" panose="05000000000000000000" pitchFamily="2" charset="2"/>
                  </a:rPr>
                  <a:t>	</a:t>
                </a:r>
                <a:r>
                  <a:rPr lang="en-US" altLang="ko-KR" sz="1600" dirty="0"/>
                  <a:t>OCR</a:t>
                </a:r>
                <a:r>
                  <a:rPr lang="ko-KR" altLang="en-US" sz="1600" dirty="0"/>
                  <a:t>의 </a:t>
                </a:r>
                <a:r>
                  <a:rPr lang="en-US" altLang="ko-KR" sz="1600" dirty="0" err="1">
                    <a:sym typeface="Wingdings" panose="05000000000000000000" pitchFamily="2" charset="2"/>
                  </a:rPr>
                  <a:t>OverFlow</a:t>
                </a:r>
                <a:r>
                  <a:rPr lang="ko-KR" altLang="en-US" sz="1600" dirty="0"/>
                  <a:t>가 발생률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endParaRPr lang="en-US" altLang="ko-KR" sz="1600" dirty="0"/>
              </a:p>
              <a:p>
                <a:pPr marL="457200" lvl="1" indent="0">
                  <a:buNone/>
                </a:pPr>
                <a:r>
                  <a:rPr lang="en-US" altLang="ko-KR" sz="1400" dirty="0"/>
                  <a:t>		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</a:t>
                </a:r>
                <a:r>
                  <a:rPr lang="en-US" altLang="ko-KR" sz="1600" dirty="0"/>
                  <a:t>OCR</a:t>
                </a:r>
                <a:r>
                  <a:rPr lang="ko-KR" altLang="en-US" sz="1600" dirty="0"/>
                  <a:t> </a:t>
                </a:r>
                <a:r>
                  <a:rPr lang="en-US" altLang="ko-KR" sz="1600" dirty="0"/>
                  <a:t>8bit </a:t>
                </a:r>
                <a:r>
                  <a:rPr lang="ko-KR" altLang="en-US" sz="1600" dirty="0"/>
                  <a:t>아닌 </a:t>
                </a:r>
                <a:r>
                  <a:rPr lang="en-US" altLang="ko-KR" sz="1600" dirty="0"/>
                  <a:t>16bit </a:t>
                </a:r>
                <a:r>
                  <a:rPr lang="ko-KR" altLang="en-US" sz="1600" dirty="0"/>
                  <a:t>설정</a:t>
                </a:r>
                <a:endParaRPr lang="en-US" altLang="ko-KR" sz="1600" dirty="0"/>
              </a:p>
              <a:p>
                <a:pPr marL="457200" lvl="1" indent="0">
                  <a:buNone/>
                </a:pPr>
                <a:r>
                  <a:rPr lang="en-US" altLang="ko-KR" sz="1600" dirty="0">
                    <a:sym typeface="Wingdings" panose="05000000000000000000" pitchFamily="2" charset="2"/>
                  </a:rPr>
                  <a:t> 	 </a:t>
                </a:r>
                <a:r>
                  <a:rPr lang="en-US" altLang="ko-KR" sz="1600" dirty="0" err="1">
                    <a:sym typeface="Wingdings" panose="05000000000000000000" pitchFamily="2" charset="2"/>
                  </a:rPr>
                  <a:t>OverFlow</a:t>
                </a:r>
                <a:r>
                  <a:rPr lang="ko-KR" altLang="en-US" sz="1600" dirty="0"/>
                  <a:t>의 주기를 낮춤</a:t>
                </a:r>
                <a:endParaRPr lang="en-US" altLang="ko-KR" sz="1600" dirty="0"/>
              </a:p>
              <a:p>
                <a:pPr marL="457200" lvl="1" indent="0">
                  <a:buNone/>
                </a:pPr>
                <a:r>
                  <a:rPr lang="en-US" altLang="ko-KR" sz="1800" dirty="0"/>
                  <a:t>		</a:t>
                </a:r>
                <a:r>
                  <a:rPr lang="en-US" altLang="ko-KR" sz="1600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sz="1600" dirty="0"/>
                  <a:t>주파수 </a:t>
                </a:r>
                <a:r>
                  <a:rPr lang="en-US" altLang="ko-KR" sz="1600" dirty="0"/>
                  <a:t>1kHz</a:t>
                </a:r>
                <a:r>
                  <a:rPr lang="ko-KR" altLang="en-US" sz="1600" dirty="0"/>
                  <a:t>로 설정</a:t>
                </a:r>
                <a:endParaRPr lang="en-US" altLang="ko-KR" sz="1800" dirty="0"/>
              </a:p>
              <a:p>
                <a:endParaRPr lang="en-US" altLang="ko-KR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altLang="ko-KR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103" y="1582963"/>
                <a:ext cx="5982055" cy="4835770"/>
              </a:xfrm>
              <a:prstGeom prst="rect">
                <a:avLst/>
              </a:prstGeom>
              <a:blipFill>
                <a:blip r:embed="rId4"/>
                <a:stretch>
                  <a:fillRect l="-714" t="-13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107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개선 사항</a:t>
            </a:r>
          </a:p>
        </p:txBody>
      </p:sp>
      <p:sp>
        <p:nvSpPr>
          <p:cNvPr id="4" name="내용 개체 틀 1">
            <a:extLst>
              <a:ext uri="{FF2B5EF4-FFF2-40B4-BE49-F238E27FC236}">
                <a16:creationId xmlns:a16="http://schemas.microsoft.com/office/drawing/2014/main" id="{A3146873-73AF-C0E9-D631-F808294364A5}"/>
              </a:ext>
            </a:extLst>
          </p:cNvPr>
          <p:cNvSpPr txBox="1">
            <a:spLocks/>
          </p:cNvSpPr>
          <p:nvPr/>
        </p:nvSpPr>
        <p:spPr>
          <a:xfrm>
            <a:off x="4910420" y="4246224"/>
            <a:ext cx="3254596" cy="19595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ym typeface="Wingdings" panose="05000000000000000000" pitchFamily="2" charset="2"/>
              </a:rPr>
              <a:t>인체 감지 기능 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초음파 센서 한계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: </a:t>
            </a:r>
            <a:r>
              <a:rPr lang="ko-KR" altLang="en-US" sz="1600" dirty="0">
                <a:sym typeface="Wingdings" panose="05000000000000000000" pitchFamily="2" charset="2"/>
              </a:rPr>
              <a:t>사람이 아닌 물체에도 반응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사람 감지한 순간만 정지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사람 방향으로만 작동 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5" name="내용 개체 틀 1">
            <a:extLst>
              <a:ext uri="{FF2B5EF4-FFF2-40B4-BE49-F238E27FC236}">
                <a16:creationId xmlns:a16="http://schemas.microsoft.com/office/drawing/2014/main" id="{0A4BD21E-1620-1CB0-64A8-6670BF94BC73}"/>
              </a:ext>
            </a:extLst>
          </p:cNvPr>
          <p:cNvSpPr txBox="1">
            <a:spLocks/>
          </p:cNvSpPr>
          <p:nvPr/>
        </p:nvSpPr>
        <p:spPr>
          <a:xfrm>
            <a:off x="398772" y="4268435"/>
            <a:ext cx="4647667" cy="19595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좌우 방향 전환 기능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선풍기의 좌우 방향 전환 기능 구현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새로운 </a:t>
            </a:r>
            <a:r>
              <a:rPr lang="en-US" altLang="ko-KR" sz="1600" dirty="0">
                <a:sym typeface="Wingdings" panose="05000000000000000000" pitchFamily="2" charset="2"/>
              </a:rPr>
              <a:t>Motor </a:t>
            </a:r>
            <a:r>
              <a:rPr lang="ko-KR" altLang="en-US" sz="1600" dirty="0">
                <a:sym typeface="Wingdings" panose="05000000000000000000" pitchFamily="2" charset="2"/>
              </a:rPr>
              <a:t>추가하여 좌우 방향전환</a:t>
            </a:r>
            <a:endParaRPr lang="en-US" altLang="ko-KR" sz="1600" dirty="0"/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175878-69ED-BE64-5DA4-BF0FF9D1AEAA}"/>
              </a:ext>
            </a:extLst>
          </p:cNvPr>
          <p:cNvSpPr txBox="1"/>
          <p:nvPr/>
        </p:nvSpPr>
        <p:spPr>
          <a:xfrm>
            <a:off x="868388" y="3806617"/>
            <a:ext cx="248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좌우 방향 조절 기능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]</a:t>
            </a:r>
          </a:p>
        </p:txBody>
      </p:sp>
      <p:sp>
        <p:nvSpPr>
          <p:cNvPr id="7" name="내용 개체 틀 1">
            <a:extLst>
              <a:ext uri="{FF2B5EF4-FFF2-40B4-BE49-F238E27FC236}">
                <a16:creationId xmlns:a16="http://schemas.microsoft.com/office/drawing/2014/main" id="{6D16B9EB-8B5F-58FB-D323-30F827DE4A57}"/>
              </a:ext>
            </a:extLst>
          </p:cNvPr>
          <p:cNvSpPr txBox="1">
            <a:spLocks/>
          </p:cNvSpPr>
          <p:nvPr/>
        </p:nvSpPr>
        <p:spPr>
          <a:xfrm>
            <a:off x="8458245" y="4268435"/>
            <a:ext cx="3733755" cy="19595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ym typeface="Wingdings" panose="05000000000000000000" pitchFamily="2" charset="2"/>
              </a:rPr>
              <a:t>선풍기 리모컨 제어 기능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근거리 무선 통신 이용한 </a:t>
            </a:r>
            <a:r>
              <a:rPr lang="en-US" altLang="ko-KR" sz="1600" dirty="0">
                <a:sym typeface="Wingdings" panose="05000000000000000000" pitchFamily="2" charset="2"/>
              </a:rPr>
              <a:t>MCU </a:t>
            </a:r>
            <a:r>
              <a:rPr lang="ko-KR" altLang="en-US" sz="1600" dirty="0">
                <a:sym typeface="Wingdings" panose="05000000000000000000" pitchFamily="2" charset="2"/>
              </a:rPr>
              <a:t>제어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5FA3AA-D0C9-D1CC-66D7-7CB43EE09761}"/>
              </a:ext>
            </a:extLst>
          </p:cNvPr>
          <p:cNvSpPr txBox="1"/>
          <p:nvPr/>
        </p:nvSpPr>
        <p:spPr>
          <a:xfrm>
            <a:off x="4910420" y="3806617"/>
            <a:ext cx="285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인체 감지 기능 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3A7A3-7612-B9B0-5469-30BDF0395CA0}"/>
              </a:ext>
            </a:extLst>
          </p:cNvPr>
          <p:cNvSpPr txBox="1"/>
          <p:nvPr/>
        </p:nvSpPr>
        <p:spPr>
          <a:xfrm>
            <a:off x="8698568" y="3806617"/>
            <a:ext cx="285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리모컨 기능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]</a:t>
            </a:r>
          </a:p>
        </p:txBody>
      </p:sp>
      <p:pic>
        <p:nvPicPr>
          <p:cNvPr id="10" name="Picture 4" descr="스탠드형선풍기 거실 사무실 학교 리모컨 강한 바람 저소음 튼튼한 이쁜 스탠드 선풍기 - G마켓 모바일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07944" y="1228491"/>
            <a:ext cx="2265440" cy="225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이노크아든 선풍기 에어 공기순환 서큘레이터 IA-D147 각도조절 - 예스2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1852" y="1319171"/>
            <a:ext cx="2013832" cy="20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719" y="1228491"/>
            <a:ext cx="2274190" cy="2063517"/>
          </a:xfrm>
          <a:prstGeom prst="rect">
            <a:avLst/>
          </a:prstGeom>
        </p:spPr>
      </p:pic>
      <p:pic>
        <p:nvPicPr>
          <p:cNvPr id="13" name="Picture 6" descr="이노크아든 선풍기 에어 공기순환 서큘레이터 IA-D147 각도조절 - 예스2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1852" y="1228491"/>
            <a:ext cx="2013832" cy="202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28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개선 사항</a:t>
            </a:r>
          </a:p>
        </p:txBody>
      </p:sp>
      <p:sp>
        <p:nvSpPr>
          <p:cNvPr id="6" name="내용 개체 틀 1">
            <a:extLst>
              <a:ext uri="{FF2B5EF4-FFF2-40B4-BE49-F238E27FC236}">
                <a16:creationId xmlns:a16="http://schemas.microsoft.com/office/drawing/2014/main" id="{A3146873-73AF-C0E9-D631-F808294364A5}"/>
              </a:ext>
            </a:extLst>
          </p:cNvPr>
          <p:cNvSpPr txBox="1">
            <a:spLocks/>
          </p:cNvSpPr>
          <p:nvPr/>
        </p:nvSpPr>
        <p:spPr>
          <a:xfrm>
            <a:off x="4137920" y="3726195"/>
            <a:ext cx="4682406" cy="1161344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>
                <a:sym typeface="Wingdings" panose="05000000000000000000" pitchFamily="2" charset="2"/>
              </a:rPr>
              <a:t>인체 감지 센서 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Operating Voltage : 12V </a:t>
            </a: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추가 적인 외부 전원 인가 필요  </a:t>
            </a: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7" name="Picture 2" descr="Buy Servo Motor SG90 Online in India | Robocraze">
            <a:extLst>
              <a:ext uri="{FF2B5EF4-FFF2-40B4-BE49-F238E27FC236}">
                <a16:creationId xmlns:a16="http://schemas.microsoft.com/office/drawing/2014/main" id="{929BDAA4-346A-0A66-BF7B-3C3B89B5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9" y="1358633"/>
            <a:ext cx="1810751" cy="181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0A4BD21E-1620-1CB0-64A8-6670BF94BC73}"/>
              </a:ext>
            </a:extLst>
          </p:cNvPr>
          <p:cNvSpPr txBox="1">
            <a:spLocks/>
          </p:cNvSpPr>
          <p:nvPr/>
        </p:nvSpPr>
        <p:spPr>
          <a:xfrm>
            <a:off x="276026" y="3726195"/>
            <a:ext cx="3800348" cy="195951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Servo Motor </a:t>
            </a:r>
            <a:r>
              <a:rPr lang="ko-KR" altLang="en-US" sz="1600" dirty="0"/>
              <a:t>추가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 Operating Voltage : 4.8V </a:t>
            </a:r>
            <a:endParaRPr lang="en-US" altLang="ko-KR" sz="1600" dirty="0"/>
          </a:p>
          <a:p>
            <a:pPr>
              <a:buFont typeface="Wingdings" panose="05000000000000000000" pitchFamily="2" charset="2"/>
              <a:buChar char="è"/>
            </a:pPr>
            <a:r>
              <a:rPr lang="en-US" altLang="ko-KR" sz="1600" dirty="0">
                <a:sym typeface="Wingdings" panose="05000000000000000000" pitchFamily="2" charset="2"/>
              </a:rPr>
              <a:t>Servo Motor </a:t>
            </a:r>
            <a:r>
              <a:rPr lang="ko-KR" altLang="en-US" sz="1600" dirty="0">
                <a:sym typeface="Wingdings" panose="05000000000000000000" pitchFamily="2" charset="2"/>
              </a:rPr>
              <a:t>이용 좌우 방향 전환 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AVR</a:t>
            </a:r>
            <a:r>
              <a:rPr lang="ko-KR" altLang="en-US" sz="1600" dirty="0">
                <a:sym typeface="Wingdings" panose="05000000000000000000" pitchFamily="2" charset="2"/>
              </a:rPr>
              <a:t>로 구동 적합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175878-69ED-BE64-5DA4-BF0FF9D1AEAA}"/>
              </a:ext>
            </a:extLst>
          </p:cNvPr>
          <p:cNvSpPr txBox="1"/>
          <p:nvPr/>
        </p:nvSpPr>
        <p:spPr>
          <a:xfrm>
            <a:off x="614133" y="3172576"/>
            <a:ext cx="285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SG90 Micro Servo Motor]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F95EB8D-EAE1-998F-89BD-2115A9C6D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790" y="1634611"/>
            <a:ext cx="1810720" cy="1258793"/>
          </a:xfrm>
          <a:prstGeom prst="rect">
            <a:avLst/>
          </a:prstGeom>
        </p:spPr>
      </p:pic>
      <p:sp>
        <p:nvSpPr>
          <p:cNvPr id="11" name="내용 개체 틀 1">
            <a:extLst>
              <a:ext uri="{FF2B5EF4-FFF2-40B4-BE49-F238E27FC236}">
                <a16:creationId xmlns:a16="http://schemas.microsoft.com/office/drawing/2014/main" id="{6D16B9EB-8B5F-58FB-D323-30F827DE4A57}"/>
              </a:ext>
            </a:extLst>
          </p:cNvPr>
          <p:cNvSpPr txBox="1">
            <a:spLocks/>
          </p:cNvSpPr>
          <p:nvPr/>
        </p:nvSpPr>
        <p:spPr>
          <a:xfrm>
            <a:off x="8384631" y="3613586"/>
            <a:ext cx="3733566" cy="275767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ym typeface="Wingdings" panose="05000000000000000000" pitchFamily="2" charset="2"/>
              </a:rPr>
              <a:t>Bluetooth </a:t>
            </a:r>
            <a:r>
              <a:rPr lang="ko-KR" altLang="en-US" sz="1600" dirty="0">
                <a:sym typeface="Wingdings" panose="05000000000000000000" pitchFamily="2" charset="2"/>
              </a:rPr>
              <a:t>모듈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Operating Voltage : 3.3~6V</a:t>
            </a: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근거리 무선 통신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ko-KR" altLang="en-US" sz="1600" dirty="0">
                <a:sym typeface="Wingdings" panose="05000000000000000000" pitchFamily="2" charset="2"/>
              </a:rPr>
              <a:t>근거리 무선 통신 이용한 </a:t>
            </a:r>
            <a:r>
              <a:rPr lang="en-US" altLang="ko-KR" sz="1600" dirty="0">
                <a:sym typeface="Wingdings" panose="05000000000000000000" pitchFamily="2" charset="2"/>
              </a:rPr>
              <a:t>MCU </a:t>
            </a:r>
            <a:r>
              <a:rPr lang="ko-KR" altLang="en-US" sz="1600" dirty="0">
                <a:sym typeface="Wingdings" panose="05000000000000000000" pitchFamily="2" charset="2"/>
              </a:rPr>
              <a:t>제어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ko-KR" sz="1600" dirty="0">
              <a:sym typeface="Wingdings" panose="05000000000000000000" pitchFamily="2" charset="2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B2CF15-F3C1-523D-C133-B6A1B1474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220" y="1395990"/>
            <a:ext cx="1949038" cy="1704908"/>
          </a:xfrm>
          <a:prstGeom prst="rect">
            <a:avLst/>
          </a:prstGeom>
        </p:spPr>
      </p:pic>
      <p:pic>
        <p:nvPicPr>
          <p:cNvPr id="13" name="Picture 4" descr="디바이스마트,센서 &gt; 모션/가속도/자이로센서 &gt; 광학 모션센서,,SEN-13285,PIR MOTION SENSOR (JST) / Digi-Key Part Number : 1568-1207-ND">
            <a:extLst>
              <a:ext uri="{FF2B5EF4-FFF2-40B4-BE49-F238E27FC236}">
                <a16:creationId xmlns:a16="http://schemas.microsoft.com/office/drawing/2014/main" id="{A7820C14-78A9-D08C-C2B3-CF3B22699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920" y="1391933"/>
            <a:ext cx="1708965" cy="170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5FA3AA-D0C9-D1CC-66D7-7CB43EE09761}"/>
              </a:ext>
            </a:extLst>
          </p:cNvPr>
          <p:cNvSpPr txBox="1"/>
          <p:nvPr/>
        </p:nvSpPr>
        <p:spPr>
          <a:xfrm>
            <a:off x="4787329" y="3172576"/>
            <a:ext cx="285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SEN-13285]</a:t>
            </a:r>
          </a:p>
        </p:txBody>
      </p:sp>
      <p:pic>
        <p:nvPicPr>
          <p:cNvPr id="15" name="Picture 8" descr="블루투스 모듈(HC-06)-무선통신">
            <a:extLst>
              <a:ext uri="{FF2B5EF4-FFF2-40B4-BE49-F238E27FC236}">
                <a16:creationId xmlns:a16="http://schemas.microsoft.com/office/drawing/2014/main" id="{A7323DC1-8BBC-CEF6-671C-C3AB00490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425" y="1608090"/>
            <a:ext cx="1492808" cy="149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6F232E6-410B-C7B7-D04F-8EE7A3552D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2" r="1075"/>
          <a:stretch/>
        </p:blipFill>
        <p:spPr>
          <a:xfrm>
            <a:off x="9715233" y="1545268"/>
            <a:ext cx="2402964" cy="15367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B3A7A3-7612-B9B0-5469-30BDF0395CA0}"/>
              </a:ext>
            </a:extLst>
          </p:cNvPr>
          <p:cNvSpPr txBox="1"/>
          <p:nvPr/>
        </p:nvSpPr>
        <p:spPr>
          <a:xfrm>
            <a:off x="8637022" y="3172576"/>
            <a:ext cx="2855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HC-06</a:t>
            </a:r>
            <a:r>
              <a:rPr lang="en-US" altLang="ko-KR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ssistant" panose="020F0502020204030204" pitchFamily="2" charset="-79"/>
              </a:rPr>
              <a:t>]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902790" y="2280959"/>
            <a:ext cx="784960" cy="115824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839220" y="2802016"/>
            <a:ext cx="1949038" cy="91388"/>
          </a:xfrm>
          <a:prstGeom prst="rect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8791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6B9110-EC27-9840-BECE-BB123351D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3026"/>
            <a:ext cx="10515600" cy="55985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sz="2400" dirty="0"/>
              <a:t>1. MODE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- Auto</a:t>
            </a:r>
          </a:p>
          <a:p>
            <a:pPr marL="0" indent="0">
              <a:buNone/>
            </a:pPr>
            <a:r>
              <a:rPr lang="en-US" altLang="ko-KR" sz="1800" dirty="0"/>
              <a:t>      - Manual (Slow, Middle, Fast)</a:t>
            </a:r>
          </a:p>
          <a:p>
            <a:pPr marL="0" indent="0">
              <a:buNone/>
            </a:pPr>
            <a:r>
              <a:rPr lang="en-US" altLang="ko-KR" sz="1800" dirty="0"/>
              <a:t>      - Timer</a:t>
            </a:r>
          </a:p>
          <a:p>
            <a:pPr marL="0" indent="0">
              <a:buNone/>
            </a:pPr>
            <a:r>
              <a:rPr lang="en-US" altLang="ko-KR" sz="2400" dirty="0"/>
              <a:t>2. FND</a:t>
            </a:r>
          </a:p>
          <a:p>
            <a:pPr marL="0" indent="0">
              <a:buNone/>
            </a:pPr>
            <a:r>
              <a:rPr lang="en-US" altLang="ko-KR" sz="1800" dirty="0"/>
              <a:t>      - Timer </a:t>
            </a:r>
            <a:r>
              <a:rPr lang="ko-KR" altLang="en-US" sz="1800" dirty="0"/>
              <a:t>동작 시 잔여시간 표시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2400" dirty="0"/>
              <a:t>3. LCD</a:t>
            </a:r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en-US" altLang="ko-KR" sz="1800" dirty="0"/>
              <a:t>- </a:t>
            </a:r>
            <a:r>
              <a:rPr lang="ko-KR" altLang="en-US" sz="1800" dirty="0"/>
              <a:t>제품명</a:t>
            </a:r>
            <a:r>
              <a:rPr lang="en-US" altLang="ko-KR" sz="1800" dirty="0"/>
              <a:t>,  Mode,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풍량</a:t>
            </a:r>
            <a:r>
              <a:rPr lang="en-US" altLang="ko-KR" sz="1800" dirty="0"/>
              <a:t>, Timer </a:t>
            </a:r>
            <a:r>
              <a:rPr lang="ko-KR" altLang="en-US" sz="1800" dirty="0"/>
              <a:t>잔여시간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2400" dirty="0"/>
              <a:t>4. </a:t>
            </a:r>
            <a:r>
              <a:rPr lang="en-US" altLang="ko-KR" sz="2400" dirty="0" err="1"/>
              <a:t>UltraSonic</a:t>
            </a:r>
            <a:endParaRPr lang="en-US" altLang="ko-KR" sz="2400" dirty="0"/>
          </a:p>
          <a:p>
            <a:pPr marL="0" indent="0">
              <a:buNone/>
            </a:pPr>
            <a:r>
              <a:rPr lang="en-US" altLang="ko-KR" sz="1800" dirty="0"/>
              <a:t>      - </a:t>
            </a:r>
            <a:r>
              <a:rPr lang="ko-KR" altLang="en-US" sz="1800" dirty="0"/>
              <a:t>일정 거리 이하일때 </a:t>
            </a:r>
            <a:r>
              <a:rPr lang="en-US" altLang="ko-KR" sz="1800" dirty="0"/>
              <a:t>OFF</a:t>
            </a:r>
          </a:p>
          <a:p>
            <a:pPr marL="0" indent="0">
              <a:buNone/>
            </a:pPr>
            <a:r>
              <a:rPr lang="en-US" altLang="ko-KR" sz="2400" dirty="0"/>
              <a:t>5. Buzzer</a:t>
            </a:r>
          </a:p>
          <a:p>
            <a:pPr marL="0" indent="0">
              <a:buNone/>
            </a:pPr>
            <a:r>
              <a:rPr lang="en-US" altLang="ko-KR" sz="1800" dirty="0"/>
              <a:t>      - Button</a:t>
            </a:r>
            <a:r>
              <a:rPr lang="ko-KR" altLang="en-US" sz="1800" dirty="0"/>
              <a:t> </a:t>
            </a:r>
            <a:r>
              <a:rPr lang="en-US" altLang="ko-KR" sz="1800" dirty="0"/>
              <a:t>Sound</a:t>
            </a:r>
          </a:p>
          <a:p>
            <a:pPr marL="0" indent="0">
              <a:buNone/>
            </a:pPr>
            <a:r>
              <a:rPr lang="en-US" altLang="ko-KR" sz="2400" dirty="0"/>
              <a:t>6. UART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2400" dirty="0"/>
              <a:t>    </a:t>
            </a:r>
            <a:r>
              <a:rPr lang="en-US" altLang="ko-KR" sz="1800" dirty="0"/>
              <a:t>- PC </a:t>
            </a:r>
            <a:r>
              <a:rPr lang="ko-KR" altLang="en-US" sz="1800" dirty="0"/>
              <a:t>통신</a:t>
            </a:r>
            <a:endParaRPr lang="en-US" altLang="ko-KR" sz="2400" dirty="0"/>
          </a:p>
          <a:p>
            <a:pPr marL="0" indent="0">
              <a:buNone/>
            </a:pPr>
            <a:endParaRPr lang="en-US" altLang="ko-K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CA9F7E-C104-7709-2E92-55A302AC6330}"/>
              </a:ext>
            </a:extLst>
          </p:cNvPr>
          <p:cNvSpPr txBox="1"/>
          <p:nvPr/>
        </p:nvSpPr>
        <p:spPr>
          <a:xfrm>
            <a:off x="1058927" y="96262"/>
            <a:ext cx="3814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사용자 요구 사항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3C6246-0E8C-EF51-FE1F-C1E98424B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75013">
            <a:off x="6016575" y="986307"/>
            <a:ext cx="5096686" cy="509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010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느낀 점 및 고찰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4820" y="2382633"/>
            <a:ext cx="10187354" cy="2725697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rgbClr val="0070C0"/>
                </a:solidFill>
              </a:rPr>
              <a:t>FSM SW </a:t>
            </a:r>
            <a:r>
              <a:rPr lang="ko-KR" altLang="en-US" sz="2000" dirty="0" err="1">
                <a:solidFill>
                  <a:srgbClr val="0070C0"/>
                </a:solidFill>
              </a:rPr>
              <a:t>stack</a:t>
            </a:r>
            <a:r>
              <a:rPr lang="ko-KR" altLang="en-US" sz="2000" dirty="0">
                <a:solidFill>
                  <a:srgbClr val="0070C0"/>
                </a:solidFill>
              </a:rPr>
              <a:t> OOP </a:t>
            </a:r>
            <a:r>
              <a:rPr lang="ko-KR" altLang="en-US" sz="2000" dirty="0"/>
              <a:t>에 대한 처음 알게 된 내용이 많은데 프로젝트를 진행하면서 정리</a:t>
            </a:r>
            <a:endParaRPr lang="en-US" altLang="ko-KR" sz="2000" dirty="0"/>
          </a:p>
          <a:p>
            <a:endParaRPr lang="ko-KR" altLang="en-US" sz="2000" dirty="0"/>
          </a:p>
          <a:p>
            <a:r>
              <a:rPr lang="ko-KR" altLang="en-US" sz="2000" dirty="0"/>
              <a:t>코드를 짜고 합치는 과정에서 서로 사용한 </a:t>
            </a:r>
            <a:r>
              <a:rPr lang="ko-KR" altLang="en-US" sz="2000" dirty="0" err="1">
                <a:solidFill>
                  <a:srgbClr val="0070C0"/>
                </a:solidFill>
              </a:rPr>
              <a:t>함수명</a:t>
            </a:r>
            <a:r>
              <a:rPr lang="en-US" altLang="ko-KR" sz="2000" dirty="0">
                <a:solidFill>
                  <a:srgbClr val="0070C0"/>
                </a:solidFill>
              </a:rPr>
              <a:t>, </a:t>
            </a:r>
            <a:r>
              <a:rPr lang="ko-KR" altLang="en-US" sz="2000" dirty="0" err="1">
                <a:solidFill>
                  <a:srgbClr val="0070C0"/>
                </a:solidFill>
              </a:rPr>
              <a:t>변수명의</a:t>
            </a:r>
            <a:r>
              <a:rPr lang="ko-KR" altLang="en-US" sz="2000" dirty="0">
                <a:solidFill>
                  <a:srgbClr val="0070C0"/>
                </a:solidFill>
              </a:rPr>
              <a:t> 차이</a:t>
            </a:r>
            <a:r>
              <a:rPr lang="ko-KR" altLang="en-US" sz="2000" dirty="0"/>
              <a:t>로 어려움이 있었음. 변경사항을 잘 적어놓고 합치는 과정에서 빠트리지 않기 위해 신경 씀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>
                <a:sym typeface="Wingdings" panose="05000000000000000000" pitchFamily="2" charset="2"/>
              </a:rPr>
              <a:t>프로젝트에서 오류는 대부분 </a:t>
            </a:r>
            <a:r>
              <a:rPr lang="ko-KR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초기화</a:t>
            </a:r>
            <a:r>
              <a:rPr lang="ko-KR" altLang="en-US" sz="2000" dirty="0">
                <a:sym typeface="Wingdings" panose="05000000000000000000" pitchFamily="2" charset="2"/>
              </a:rPr>
              <a:t>를 해주지 않거나 값을 잘못 </a:t>
            </a:r>
            <a:r>
              <a:rPr lang="ko-KR" altLang="en-US" sz="2000" dirty="0">
                <a:solidFill>
                  <a:srgbClr val="0070C0"/>
                </a:solidFill>
                <a:sym typeface="Wingdings" panose="05000000000000000000" pitchFamily="2" charset="2"/>
              </a:rPr>
              <a:t>저장</a:t>
            </a:r>
            <a:r>
              <a:rPr lang="ko-KR" altLang="en-US" sz="2000" dirty="0">
                <a:sym typeface="Wingdings" panose="05000000000000000000" pitchFamily="2" charset="2"/>
              </a:rPr>
              <a:t>했을 때 발생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ko-KR" sz="2000" dirty="0">
                <a:sym typeface="Wingdings" panose="05000000000000000000" pitchFamily="2" charset="2"/>
              </a:rPr>
              <a:t>   </a:t>
            </a:r>
            <a:r>
              <a:rPr lang="ko-KR" altLang="en-US" sz="2000" dirty="0"/>
              <a:t>오류의 문제점을 찾고 찾아가는 과정이 좋은 경험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0175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, 개체, 모기장, 유리덮개이(가) 표시된 사진&#10;&#10;자동 생성된 설명">
            <a:extLst>
              <a:ext uri="{FF2B5EF4-FFF2-40B4-BE49-F238E27FC236}">
                <a16:creationId xmlns:a16="http://schemas.microsoft.com/office/drawing/2014/main" id="{C7177448-4082-63A3-D53E-D58342D879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F7E1E0-CB8A-0685-127B-E9DF49A6E835}"/>
              </a:ext>
            </a:extLst>
          </p:cNvPr>
          <p:cNvSpPr txBox="1"/>
          <p:nvPr/>
        </p:nvSpPr>
        <p:spPr>
          <a:xfrm>
            <a:off x="4128153" y="2284492"/>
            <a:ext cx="393569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800" b="1" dirty="0">
                <a:solidFill>
                  <a:schemeClr val="bg1"/>
                </a:solidFill>
              </a:rPr>
              <a:t>Q&amp;A</a:t>
            </a:r>
            <a:endParaRPr lang="ko-KR" altLang="en-US" sz="13800" b="1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8850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58170" y="282341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4177369" y="3438435"/>
            <a:ext cx="3837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Introduction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0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Design Environment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62240" y="1468235"/>
            <a:ext cx="5052646" cy="333022"/>
          </a:xfrm>
        </p:spPr>
        <p:txBody>
          <a:bodyPr>
            <a:normAutofit lnSpcReduction="10000"/>
          </a:bodyPr>
          <a:lstStyle/>
          <a:p>
            <a:r>
              <a:rPr lang="en-US" altLang="ko-KR" sz="1800" dirty="0"/>
              <a:t>MCU ATMEGA 128A (JMOD-128-1 Module)</a:t>
            </a:r>
          </a:p>
          <a:p>
            <a:endParaRPr lang="ko-KR" altLang="en-US" dirty="0"/>
          </a:p>
        </p:txBody>
      </p:sp>
      <p:pic>
        <p:nvPicPr>
          <p:cNvPr id="6" name="그림 5" descr="전자제품, 전자 부품, 회로 구성요소, 패시브 회로 부품이(가) 표시된 사진&#10;&#10;자동 생성된 설명">
            <a:extLst>
              <a:ext uri="{FF2B5EF4-FFF2-40B4-BE49-F238E27FC236}">
                <a16:creationId xmlns:a16="http://schemas.microsoft.com/office/drawing/2014/main" id="{49DE3959-1B6F-2209-15D2-8C3B8BC811E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25" y="1801257"/>
            <a:ext cx="3412207" cy="246006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내용 개체 틀 2"/>
          <p:cNvSpPr txBox="1">
            <a:spLocks/>
          </p:cNvSpPr>
          <p:nvPr/>
        </p:nvSpPr>
        <p:spPr>
          <a:xfrm>
            <a:off x="862240" y="4729834"/>
            <a:ext cx="5052646" cy="1609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altLang="ko-KR" sz="1800" dirty="0"/>
              <a:t>-Micro Controller Unit</a:t>
            </a:r>
          </a:p>
          <a:p>
            <a:pPr marL="457200" lvl="1" indent="0">
              <a:buNone/>
            </a:pPr>
            <a:r>
              <a:rPr lang="en-US" altLang="ko-KR" sz="1800" dirty="0"/>
              <a:t>-CPU + Memory + Peripheral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Picture 2" descr="mchp-studio-logo">
            <a:extLst>
              <a:ext uri="{FF2B5EF4-FFF2-40B4-BE49-F238E27FC236}">
                <a16:creationId xmlns:a16="http://schemas.microsoft.com/office/drawing/2014/main" id="{50C293FB-DC69-D869-130D-E5809AF940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878" y="18229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6628627" y="1489902"/>
            <a:ext cx="5049716" cy="333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dirty="0"/>
              <a:t>Tool[Atmel Studio] </a:t>
            </a:r>
            <a:r>
              <a:rPr lang="en-US" altLang="ko-KR" sz="1800" dirty="0" err="1"/>
              <a:t>VisualStudio</a:t>
            </a:r>
            <a:r>
              <a:rPr lang="en-US" altLang="ko-KR" sz="1800" dirty="0"/>
              <a:t> </a:t>
            </a:r>
            <a:r>
              <a:rPr lang="ko-KR" altLang="en-US" sz="1800" dirty="0"/>
              <a:t>기반 </a:t>
            </a:r>
            <a:r>
              <a:rPr lang="en-US" altLang="ko-KR" sz="1800" dirty="0"/>
              <a:t>C</a:t>
            </a:r>
            <a:r>
              <a:rPr lang="ko-KR" altLang="en-US" sz="1800" dirty="0"/>
              <a:t>언어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1485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extLst>
              <a:ext uri="{FF2B5EF4-FFF2-40B4-BE49-F238E27FC236}">
                <a16:creationId xmlns:a16="http://schemas.microsoft.com/office/drawing/2014/main" id="{F13C6246-0E8C-EF51-FE1F-C1E98424B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188154">
            <a:off x="1486056" y="663523"/>
            <a:ext cx="3266994" cy="326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HW Device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94710">
            <a:off x="8709214" y="3470124"/>
            <a:ext cx="1212424" cy="1212424"/>
          </a:xfrm>
          <a:prstGeom prst="rect">
            <a:avLst/>
          </a:prstGeom>
        </p:spPr>
      </p:pic>
      <p:cxnSp>
        <p:nvCxnSpPr>
          <p:cNvPr id="6" name="직선 연결선 5"/>
          <p:cNvCxnSpPr>
            <a:cxnSpLocks/>
          </p:cNvCxnSpPr>
          <p:nvPr/>
        </p:nvCxnSpPr>
        <p:spPr>
          <a:xfrm>
            <a:off x="4630869" y="3237906"/>
            <a:ext cx="4344474" cy="1023877"/>
          </a:xfrm>
          <a:prstGeom prst="line">
            <a:avLst/>
          </a:prstGeom>
          <a:ln w="127000">
            <a:solidFill>
              <a:srgbClr val="EF595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레버이(가) 표시된 사진&#10;&#10;중간 신뢰도로 자동 생성된 설명">
            <a:extLst>
              <a:ext uri="{FF2B5EF4-FFF2-40B4-BE49-F238E27FC236}">
                <a16:creationId xmlns:a16="http://schemas.microsoft.com/office/drawing/2014/main" id="{33F6F462-A5EC-C008-BB3F-42AE0331542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976" y="4130573"/>
            <a:ext cx="780313" cy="808631"/>
          </a:xfrm>
          <a:prstGeom prst="rect">
            <a:avLst/>
          </a:prstGeom>
          <a:effectLst>
            <a:softEdge rad="127000"/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C63E5E0-DC04-FF0F-2F21-49BBD2825A50}"/>
              </a:ext>
            </a:extLst>
          </p:cNvPr>
          <p:cNvCxnSpPr>
            <a:cxnSpLocks/>
          </p:cNvCxnSpPr>
          <p:nvPr/>
        </p:nvCxnSpPr>
        <p:spPr>
          <a:xfrm>
            <a:off x="1689086" y="4023160"/>
            <a:ext cx="0" cy="1321085"/>
          </a:xfrm>
          <a:prstGeom prst="line">
            <a:avLst/>
          </a:prstGeom>
          <a:ln w="76200">
            <a:solidFill>
              <a:srgbClr val="02AB0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02233F8-8FBF-B5DD-BB33-8E58F5B8969B}"/>
              </a:ext>
            </a:extLst>
          </p:cNvPr>
          <p:cNvSpPr txBox="1"/>
          <p:nvPr/>
        </p:nvSpPr>
        <p:spPr>
          <a:xfrm>
            <a:off x="3319451" y="4290879"/>
            <a:ext cx="497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X4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4921308" y="1154129"/>
            <a:ext cx="1106383" cy="0"/>
          </a:xfrm>
          <a:prstGeom prst="line">
            <a:avLst/>
          </a:prstGeom>
          <a:ln w="76200">
            <a:solidFill>
              <a:srgbClr val="02AB0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전자제품, 커피이(가) 표시된 사진&#10;&#10;중간 신뢰도로 자동 생성된 설명">
            <a:extLst>
              <a:ext uri="{FF2B5EF4-FFF2-40B4-BE49-F238E27FC236}">
                <a16:creationId xmlns:a16="http://schemas.microsoft.com/office/drawing/2014/main" id="{4EDFA9C5-5567-6F26-E457-238558B53CF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221" y="1271646"/>
            <a:ext cx="1643349" cy="123553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13" name="그림 12" descr="부품, 바퀴이(가) 표시된 사진&#10;&#10;자동 생성된 설명">
            <a:extLst>
              <a:ext uri="{FF2B5EF4-FFF2-40B4-BE49-F238E27FC236}">
                <a16:creationId xmlns:a16="http://schemas.microsoft.com/office/drawing/2014/main" id="{D8C6EAF5-8CB0-8EF2-79A5-4DDE3662D1C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38" y="4086964"/>
            <a:ext cx="915821" cy="91582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그림 13" descr="튜브이(가) 표시된 사진&#10;&#10;자동 생성된 설명">
            <a:extLst>
              <a:ext uri="{FF2B5EF4-FFF2-40B4-BE49-F238E27FC236}">
                <a16:creationId xmlns:a16="http://schemas.microsoft.com/office/drawing/2014/main" id="{F9526CF7-22B5-8979-E3BE-ED4B8BB72B5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929" y="1425036"/>
            <a:ext cx="865803" cy="96700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그림 14" descr="회로 구성요소, 전자 부품, 패시브 회로 부품, 전자 공학이(가) 표시된 사진&#10;&#10;자동 생성된 설명">
            <a:extLst>
              <a:ext uri="{FF2B5EF4-FFF2-40B4-BE49-F238E27FC236}">
                <a16:creationId xmlns:a16="http://schemas.microsoft.com/office/drawing/2014/main" id="{CA843E57-A9C4-904A-9121-782128439C9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832" y="1227364"/>
            <a:ext cx="1273466" cy="123553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6" name="그림 15" descr="전자 부품, 전자제품, 회로 구성요소, 컴퓨터 구성 요소이(가) 표시된 사진&#10;&#10;자동 생성된 설명">
            <a:extLst>
              <a:ext uri="{FF2B5EF4-FFF2-40B4-BE49-F238E27FC236}">
                <a16:creationId xmlns:a16="http://schemas.microsoft.com/office/drawing/2014/main" id="{2A8D2637-C08F-5B77-2F3A-EF0758ADFD9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30" y="5126146"/>
            <a:ext cx="1593790" cy="991509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9EC704-0429-47A9-D9F9-DD5723206735}"/>
              </a:ext>
            </a:extLst>
          </p:cNvPr>
          <p:cNvSpPr txBox="1"/>
          <p:nvPr/>
        </p:nvSpPr>
        <p:spPr>
          <a:xfrm>
            <a:off x="3498488" y="6137530"/>
            <a:ext cx="221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LCD_GPIO, LCD_I2C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D9A094-F567-A1B1-970C-C3F456ED18E3}"/>
              </a:ext>
            </a:extLst>
          </p:cNvPr>
          <p:cNvSpPr txBox="1"/>
          <p:nvPr/>
        </p:nvSpPr>
        <p:spPr>
          <a:xfrm>
            <a:off x="2581330" y="4854608"/>
            <a:ext cx="1125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639897-8FD1-5511-DD8C-F1597FA18294}"/>
              </a:ext>
            </a:extLst>
          </p:cNvPr>
          <p:cNvSpPr txBox="1"/>
          <p:nvPr/>
        </p:nvSpPr>
        <p:spPr>
          <a:xfrm>
            <a:off x="3781596" y="4837368"/>
            <a:ext cx="105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Buzzer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A9283B-0A48-E93E-997C-83C2AD3E3125}"/>
              </a:ext>
            </a:extLst>
          </p:cNvPr>
          <p:cNvSpPr txBox="1"/>
          <p:nvPr/>
        </p:nvSpPr>
        <p:spPr>
          <a:xfrm>
            <a:off x="5875420" y="2342588"/>
            <a:ext cx="83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49111D-8F47-EAD0-1DB2-57FCBDBF4291}"/>
              </a:ext>
            </a:extLst>
          </p:cNvPr>
          <p:cNvSpPr txBox="1"/>
          <p:nvPr/>
        </p:nvSpPr>
        <p:spPr>
          <a:xfrm>
            <a:off x="6590743" y="2359344"/>
            <a:ext cx="196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Ultra Sonic Sensor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753432-B8C4-82DF-6B3C-F8C6AD97CCC8}"/>
              </a:ext>
            </a:extLst>
          </p:cNvPr>
          <p:cNvSpPr txBox="1"/>
          <p:nvPr/>
        </p:nvSpPr>
        <p:spPr>
          <a:xfrm>
            <a:off x="8660983" y="2355339"/>
            <a:ext cx="140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Motor Driver</a:t>
            </a:r>
            <a:endParaRPr lang="ko-KR" altLang="en-US" dirty="0"/>
          </a:p>
        </p:txBody>
      </p:sp>
      <p:pic>
        <p:nvPicPr>
          <p:cNvPr id="23" name="그림 22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6F0D26E8-E0F9-E2C5-23AE-3818DE26C508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505" y="5260486"/>
            <a:ext cx="1680726" cy="902342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543A8-A628-8AEC-054E-63036057AE0F}"/>
              </a:ext>
            </a:extLst>
          </p:cNvPr>
          <p:cNvSpPr txBox="1"/>
          <p:nvPr/>
        </p:nvSpPr>
        <p:spPr>
          <a:xfrm>
            <a:off x="2360132" y="6092621"/>
            <a:ext cx="63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FND</a:t>
            </a:r>
            <a:endParaRPr lang="ko-KR" altLang="en-US" dirty="0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C8EAA8B-ABE6-43CD-4AF9-61704EAF5BFE}"/>
              </a:ext>
            </a:extLst>
          </p:cNvPr>
          <p:cNvCxnSpPr>
            <a:cxnSpLocks/>
          </p:cNvCxnSpPr>
          <p:nvPr/>
        </p:nvCxnSpPr>
        <p:spPr>
          <a:xfrm>
            <a:off x="4945885" y="2988372"/>
            <a:ext cx="1106383" cy="0"/>
          </a:xfrm>
          <a:prstGeom prst="line">
            <a:avLst/>
          </a:prstGeom>
          <a:ln w="76200">
            <a:solidFill>
              <a:srgbClr val="02AB0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7567E0E-3F21-A6B1-4617-333C4CF1C374}"/>
              </a:ext>
            </a:extLst>
          </p:cNvPr>
          <p:cNvCxnSpPr>
            <a:cxnSpLocks/>
          </p:cNvCxnSpPr>
          <p:nvPr/>
        </p:nvCxnSpPr>
        <p:spPr>
          <a:xfrm>
            <a:off x="5414207" y="4023159"/>
            <a:ext cx="0" cy="1321085"/>
          </a:xfrm>
          <a:prstGeom prst="line">
            <a:avLst/>
          </a:prstGeom>
          <a:ln w="76200">
            <a:solidFill>
              <a:srgbClr val="02AB0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53EC458-A37B-8FA8-47CF-06CABCCA4E0E}"/>
              </a:ext>
            </a:extLst>
          </p:cNvPr>
          <p:cNvSpPr txBox="1"/>
          <p:nvPr/>
        </p:nvSpPr>
        <p:spPr>
          <a:xfrm>
            <a:off x="8829676" y="2879853"/>
            <a:ext cx="1345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UART0</a:t>
            </a:r>
            <a:endParaRPr lang="ko-KR" altLang="en-US" sz="3000" dirty="0"/>
          </a:p>
        </p:txBody>
      </p:sp>
      <p:sp>
        <p:nvSpPr>
          <p:cNvPr id="29" name="내용 개체 틀 2"/>
          <p:cNvSpPr>
            <a:spLocks noGrp="1"/>
          </p:cNvSpPr>
          <p:nvPr>
            <p:ph idx="1"/>
          </p:nvPr>
        </p:nvSpPr>
        <p:spPr>
          <a:xfrm>
            <a:off x="6720834" y="4967923"/>
            <a:ext cx="5052646" cy="1503255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Ultra Sonic Sensor : HCSR04</a:t>
            </a:r>
          </a:p>
          <a:p>
            <a:r>
              <a:rPr lang="en-US" altLang="ko-KR" sz="1800" dirty="0"/>
              <a:t>LCD : TC1602A-01T</a:t>
            </a:r>
          </a:p>
          <a:p>
            <a:r>
              <a:rPr lang="en-US" altLang="ko-KR" sz="1800" dirty="0"/>
              <a:t>Motor Driver : L298N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88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Pin Setting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368877" y="818147"/>
            <a:ext cx="3421108" cy="57258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ATMEGA 128A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1588476" y="2399648"/>
            <a:ext cx="1002324" cy="773723"/>
          </a:xfrm>
          <a:prstGeom prst="rect">
            <a:avLst/>
          </a:prstGeom>
          <a:solidFill>
            <a:srgbClr val="02A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Button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2644102" y="2768938"/>
            <a:ext cx="1106383" cy="0"/>
          </a:xfrm>
          <a:prstGeom prst="line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1588476" y="3981149"/>
            <a:ext cx="1002324" cy="773723"/>
          </a:xfrm>
          <a:prstGeom prst="rect">
            <a:avLst/>
          </a:prstGeom>
          <a:solidFill>
            <a:srgbClr val="02AB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PC</a:t>
            </a:r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2644102" y="4350439"/>
            <a:ext cx="1106383" cy="0"/>
          </a:xfrm>
          <a:prstGeom prst="line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867715" y="2399648"/>
            <a:ext cx="1002324" cy="773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867715" y="3981149"/>
            <a:ext cx="1002324" cy="773723"/>
          </a:xfrm>
          <a:prstGeom prst="rect">
            <a:avLst/>
          </a:prstGeom>
          <a:solidFill>
            <a:srgbClr val="AA00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UART0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7288823" y="642301"/>
            <a:ext cx="1002324" cy="773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288823" y="1522914"/>
            <a:ext cx="1002324" cy="773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288823" y="2403527"/>
            <a:ext cx="1002324" cy="773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288823" y="3284140"/>
            <a:ext cx="1002324" cy="773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7288823" y="4164753"/>
            <a:ext cx="1002324" cy="77372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7288823" y="5045366"/>
            <a:ext cx="1002324" cy="7737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7288823" y="5925979"/>
            <a:ext cx="1002324" cy="77372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I2C</a:t>
            </a:r>
            <a:endParaRPr lang="ko-KR" altLang="en-US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8458748" y="978238"/>
            <a:ext cx="1106383" cy="0"/>
          </a:xfrm>
          <a:prstGeom prst="line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8467541" y="1822299"/>
            <a:ext cx="1106383" cy="0"/>
          </a:xfrm>
          <a:prstGeom prst="line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8467540" y="2727908"/>
            <a:ext cx="1106383" cy="0"/>
          </a:xfrm>
          <a:prstGeom prst="line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8476333" y="3571969"/>
            <a:ext cx="1106383" cy="0"/>
          </a:xfrm>
          <a:prstGeom prst="line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8458748" y="4459993"/>
            <a:ext cx="1106383" cy="0"/>
          </a:xfrm>
          <a:prstGeom prst="line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8467541" y="5304054"/>
            <a:ext cx="1106383" cy="0"/>
          </a:xfrm>
          <a:prstGeom prst="line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BB1135D-4684-1AEC-7C2E-0AFF16CE398C}"/>
              </a:ext>
            </a:extLst>
          </p:cNvPr>
          <p:cNvCxnSpPr>
            <a:cxnSpLocks/>
          </p:cNvCxnSpPr>
          <p:nvPr/>
        </p:nvCxnSpPr>
        <p:spPr>
          <a:xfrm>
            <a:off x="8476333" y="6332754"/>
            <a:ext cx="1106383" cy="0"/>
          </a:xfrm>
          <a:prstGeom prst="line">
            <a:avLst/>
          </a:prstGeom>
          <a:ln w="762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784861" y="642301"/>
            <a:ext cx="1002324" cy="7737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LCD</a:t>
            </a:r>
          </a:p>
          <a:p>
            <a:pPr algn="ctr"/>
            <a:r>
              <a:rPr lang="en-US" altLang="ko-KR" dirty="0"/>
              <a:t>GPIO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9784861" y="1522914"/>
            <a:ext cx="1002324" cy="7737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FND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781794" y="2403527"/>
            <a:ext cx="1002324" cy="7737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LED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9781794" y="3284140"/>
            <a:ext cx="1002324" cy="7737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Motor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9784861" y="4164753"/>
            <a:ext cx="1002324" cy="7737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Buzzer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9784861" y="5045366"/>
            <a:ext cx="1002324" cy="7737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Ultra</a:t>
            </a:r>
          </a:p>
          <a:p>
            <a:pPr algn="ctr"/>
            <a:r>
              <a:rPr lang="en-US" altLang="ko-KR" dirty="0"/>
              <a:t>Sonic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9796720" y="5925979"/>
            <a:ext cx="1002324" cy="77372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LCD</a:t>
            </a:r>
          </a:p>
          <a:p>
            <a:pPr algn="ctr"/>
            <a:r>
              <a:rPr lang="en-US" altLang="ko-KR" dirty="0"/>
              <a:t>I2C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649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58170" y="2823410"/>
            <a:ext cx="1475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3609875" y="3438435"/>
            <a:ext cx="4972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</a:rPr>
              <a:t>FSM &amp; SW Stack</a:t>
            </a:r>
            <a:endParaRPr lang="ko-KR" altLang="en-US" sz="3600" b="1" spc="600" dirty="0">
              <a:solidFill>
                <a:schemeClr val="bg1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857</Words>
  <Application>Microsoft Office PowerPoint</Application>
  <PresentationFormat>와이드스크린</PresentationFormat>
  <Paragraphs>241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Design Environment</vt:lpstr>
      <vt:lpstr>HW Device</vt:lpstr>
      <vt:lpstr>Pin Setting</vt:lpstr>
      <vt:lpstr>PowerPoint 프레젠테이션</vt:lpstr>
      <vt:lpstr>PowerPoint 프레젠테이션</vt:lpstr>
      <vt:lpstr>FSM(Finite State Manchine)</vt:lpstr>
      <vt:lpstr>SW Stack</vt:lpstr>
      <vt:lpstr>PowerPoint 프레젠테이션</vt:lpstr>
      <vt:lpstr>OOP(Object Oriented Programming)</vt:lpstr>
      <vt:lpstr>Listener Code</vt:lpstr>
      <vt:lpstr>Button Driver Code</vt:lpstr>
      <vt:lpstr>PowerPoint 프레젠테이션</vt:lpstr>
      <vt:lpstr>OOP(Object Oriented Programming)</vt:lpstr>
      <vt:lpstr>Service Code</vt:lpstr>
      <vt:lpstr>OOP(Object Oriented Programming)</vt:lpstr>
      <vt:lpstr>Service Code</vt:lpstr>
      <vt:lpstr>OOP(Object Oriented Programming)</vt:lpstr>
      <vt:lpstr>Service Code</vt:lpstr>
      <vt:lpstr>OOP(Object Oriented Programming),Service Code</vt:lpstr>
      <vt:lpstr>OOP(Object Oriented Programming)</vt:lpstr>
      <vt:lpstr>Service Code</vt:lpstr>
      <vt:lpstr>OOP(Object Oriented Programming)</vt:lpstr>
      <vt:lpstr>Service Code</vt:lpstr>
      <vt:lpstr>PowerPoint 프레젠테이션</vt:lpstr>
      <vt:lpstr>OOP(Object Oriented Programming)</vt:lpstr>
      <vt:lpstr>Presenter Code</vt:lpstr>
      <vt:lpstr>PowerPoint 프레젠테이션</vt:lpstr>
      <vt:lpstr>UART Code</vt:lpstr>
      <vt:lpstr>PowerPoint 프레젠테이션</vt:lpstr>
      <vt:lpstr>Buzzer</vt:lpstr>
      <vt:lpstr>Buzzer</vt:lpstr>
      <vt:lpstr>Motor</vt:lpstr>
      <vt:lpstr>개선 사항</vt:lpstr>
      <vt:lpstr>개선 사항</vt:lpstr>
      <vt:lpstr>느낀 점 및 고찰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김민지</cp:lastModifiedBy>
  <cp:revision>60</cp:revision>
  <dcterms:created xsi:type="dcterms:W3CDTF">2022-12-21T02:15:26Z</dcterms:created>
  <dcterms:modified xsi:type="dcterms:W3CDTF">2024-06-05T15:29:26Z</dcterms:modified>
</cp:coreProperties>
</file>